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39"/>
  </p:notesMasterIdLst>
  <p:handoutMasterIdLst>
    <p:handoutMasterId r:id="rId40"/>
  </p:handoutMasterIdLst>
  <p:sldIdLst>
    <p:sldId id="294" r:id="rId5"/>
    <p:sldId id="258" r:id="rId6"/>
    <p:sldId id="279" r:id="rId7"/>
    <p:sldId id="306" r:id="rId8"/>
    <p:sldId id="307" r:id="rId9"/>
    <p:sldId id="331" r:id="rId10"/>
    <p:sldId id="332" r:id="rId11"/>
    <p:sldId id="309" r:id="rId12"/>
    <p:sldId id="300" r:id="rId13"/>
    <p:sldId id="302" r:id="rId14"/>
    <p:sldId id="304" r:id="rId15"/>
    <p:sldId id="310" r:id="rId16"/>
    <p:sldId id="305" r:id="rId17"/>
    <p:sldId id="311" r:id="rId18"/>
    <p:sldId id="312" r:id="rId19"/>
    <p:sldId id="313" r:id="rId20"/>
    <p:sldId id="314" r:id="rId21"/>
    <p:sldId id="315" r:id="rId22"/>
    <p:sldId id="316" r:id="rId23"/>
    <p:sldId id="318" r:id="rId24"/>
    <p:sldId id="319" r:id="rId25"/>
    <p:sldId id="320" r:id="rId26"/>
    <p:sldId id="321" r:id="rId27"/>
    <p:sldId id="317" r:id="rId28"/>
    <p:sldId id="322" r:id="rId29"/>
    <p:sldId id="323" r:id="rId30"/>
    <p:sldId id="324" r:id="rId31"/>
    <p:sldId id="325" r:id="rId32"/>
    <p:sldId id="333" r:id="rId33"/>
    <p:sldId id="327" r:id="rId34"/>
    <p:sldId id="328" r:id="rId35"/>
    <p:sldId id="329" r:id="rId36"/>
    <p:sldId id="330" r:id="rId37"/>
    <p:sldId id="29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20" autoAdjust="0"/>
    <p:restoredTop sz="94681" autoAdjust="0"/>
  </p:normalViewPr>
  <p:slideViewPr>
    <p:cSldViewPr snapToGrid="0">
      <p:cViewPr varScale="1">
        <p:scale>
          <a:sx n="87" d="100"/>
          <a:sy n="87" d="100"/>
        </p:scale>
        <p:origin x="84" y="440"/>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2A2767-FEC0-45D8-A250-3A0CECEC10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3D87BEA-720A-4B01-983C-6493C00177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438802-F28A-42D1-9BCA-40E34B52D6F0}" type="datetimeFigureOut">
              <a:rPr lang="en-US" smtClean="0"/>
              <a:t>2/12/2026</a:t>
            </a:fld>
            <a:endParaRPr lang="en-US" dirty="0"/>
          </a:p>
        </p:txBody>
      </p:sp>
      <p:sp>
        <p:nvSpPr>
          <p:cNvPr id="4" name="Footer Placeholder 3">
            <a:extLst>
              <a:ext uri="{FF2B5EF4-FFF2-40B4-BE49-F238E27FC236}">
                <a16:creationId xmlns:a16="http://schemas.microsoft.com/office/drawing/2014/main" id="{8D7F7142-7B6D-4E82-A762-17951F1395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7AA5D6A-4E5C-4EA7-A13B-15A02BB533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8A98BC-2DB8-47A3-A77F-B9E32C266238}" type="slidenum">
              <a:rPr lang="en-US" smtClean="0"/>
              <a:t>‹#›</a:t>
            </a:fld>
            <a:endParaRPr lang="en-US" dirty="0"/>
          </a:p>
        </p:txBody>
      </p:sp>
    </p:spTree>
    <p:extLst>
      <p:ext uri="{BB962C8B-B14F-4D97-AF65-F5344CB8AC3E}">
        <p14:creationId xmlns:p14="http://schemas.microsoft.com/office/powerpoint/2010/main" val="2845684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5794D-BDB5-4811-AA4A-B25E4EF28521}" type="datetimeFigureOut">
              <a:rPr lang="en-US" smtClean="0"/>
              <a:t>2/12/2026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B1A04-13E8-48CD-97F9-AC2568E1A8D4}" type="slidenum">
              <a:rPr lang="en-US" smtClean="0"/>
              <a:t>‹#›</a:t>
            </a:fld>
            <a:endParaRPr lang="en-US" dirty="0"/>
          </a:p>
        </p:txBody>
      </p:sp>
    </p:spTree>
    <p:extLst>
      <p:ext uri="{BB962C8B-B14F-4D97-AF65-F5344CB8AC3E}">
        <p14:creationId xmlns:p14="http://schemas.microsoft.com/office/powerpoint/2010/main" val="257699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DA162F-97AC-4E04-AFEA-63589581A188}" type="slidenum">
              <a:rPr lang="en-US" smtClean="0"/>
              <a:t>1</a:t>
            </a:fld>
            <a:endParaRPr lang="en-US"/>
          </a:p>
        </p:txBody>
      </p:sp>
    </p:spTree>
    <p:extLst>
      <p:ext uri="{BB962C8B-B14F-4D97-AF65-F5344CB8AC3E}">
        <p14:creationId xmlns:p14="http://schemas.microsoft.com/office/powerpoint/2010/main" val="2906918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B5984-A6D8-4690-2AA0-B5BF2B0727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C468B3-A3FA-C5B4-FD5A-D1E84F12DA4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6E4156E-1D96-0A2F-A8E1-72C4F09FEE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D7EDC9-A602-939B-7031-0DDCD721B29C}"/>
              </a:ext>
            </a:extLst>
          </p:cNvPr>
          <p:cNvSpPr>
            <a:spLocks noGrp="1"/>
          </p:cNvSpPr>
          <p:nvPr>
            <p:ph type="sldNum" sz="quarter" idx="5"/>
          </p:nvPr>
        </p:nvSpPr>
        <p:spPr/>
        <p:txBody>
          <a:bodyPr/>
          <a:lstStyle/>
          <a:p>
            <a:fld id="{D9DA162F-97AC-4E04-AFEA-63589581A188}" type="slidenum">
              <a:rPr lang="en-US" smtClean="0"/>
              <a:t>10</a:t>
            </a:fld>
            <a:endParaRPr lang="en-US"/>
          </a:p>
        </p:txBody>
      </p:sp>
    </p:spTree>
    <p:extLst>
      <p:ext uri="{BB962C8B-B14F-4D97-AF65-F5344CB8AC3E}">
        <p14:creationId xmlns:p14="http://schemas.microsoft.com/office/powerpoint/2010/main" val="166017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A6FFC-D2D1-BCC4-65E3-23A5488B4C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4C334-36FA-CF5C-8E98-CFA841FD82C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9B33D59-6DF8-7F04-0833-B6B88AD8C7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89798C-4064-0554-8EB9-B715208CCB2F}"/>
              </a:ext>
            </a:extLst>
          </p:cNvPr>
          <p:cNvSpPr>
            <a:spLocks noGrp="1"/>
          </p:cNvSpPr>
          <p:nvPr>
            <p:ph type="sldNum" sz="quarter" idx="5"/>
          </p:nvPr>
        </p:nvSpPr>
        <p:spPr/>
        <p:txBody>
          <a:bodyPr/>
          <a:lstStyle/>
          <a:p>
            <a:fld id="{D9DA162F-97AC-4E04-AFEA-63589581A188}" type="slidenum">
              <a:rPr lang="en-US" smtClean="0"/>
              <a:t>11</a:t>
            </a:fld>
            <a:endParaRPr lang="en-US"/>
          </a:p>
        </p:txBody>
      </p:sp>
    </p:spTree>
    <p:extLst>
      <p:ext uri="{BB962C8B-B14F-4D97-AF65-F5344CB8AC3E}">
        <p14:creationId xmlns:p14="http://schemas.microsoft.com/office/powerpoint/2010/main" val="1937474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20DE5-54C4-D76B-F260-DF07F4D8D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31DEDF-5318-9637-B391-05957C75942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02665CC-F02B-74B1-4111-A68AE695AE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F3D3D8-7229-82B7-C853-F49980478096}"/>
              </a:ext>
            </a:extLst>
          </p:cNvPr>
          <p:cNvSpPr>
            <a:spLocks noGrp="1"/>
          </p:cNvSpPr>
          <p:nvPr>
            <p:ph type="sldNum" sz="quarter" idx="5"/>
          </p:nvPr>
        </p:nvSpPr>
        <p:spPr/>
        <p:txBody>
          <a:bodyPr/>
          <a:lstStyle/>
          <a:p>
            <a:fld id="{D9DA162F-97AC-4E04-AFEA-63589581A188}" type="slidenum">
              <a:rPr lang="en-US" smtClean="0"/>
              <a:t>12</a:t>
            </a:fld>
            <a:endParaRPr lang="en-US"/>
          </a:p>
        </p:txBody>
      </p:sp>
    </p:spTree>
    <p:extLst>
      <p:ext uri="{BB962C8B-B14F-4D97-AF65-F5344CB8AC3E}">
        <p14:creationId xmlns:p14="http://schemas.microsoft.com/office/powerpoint/2010/main" val="567668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5D8A5-5BB0-DAFF-44B5-1B3BE2B67B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52A10-A180-E3AA-FF89-218B6590B47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5963B9E-B9EF-603B-3B62-A53789B6CD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78C6D0-D7CD-002F-A67B-8953D237DF5D}"/>
              </a:ext>
            </a:extLst>
          </p:cNvPr>
          <p:cNvSpPr>
            <a:spLocks noGrp="1"/>
          </p:cNvSpPr>
          <p:nvPr>
            <p:ph type="sldNum" sz="quarter" idx="5"/>
          </p:nvPr>
        </p:nvSpPr>
        <p:spPr/>
        <p:txBody>
          <a:bodyPr/>
          <a:lstStyle/>
          <a:p>
            <a:fld id="{D9DA162F-97AC-4E04-AFEA-63589581A188}" type="slidenum">
              <a:rPr lang="en-US" smtClean="0"/>
              <a:t>13</a:t>
            </a:fld>
            <a:endParaRPr lang="en-US"/>
          </a:p>
        </p:txBody>
      </p:sp>
    </p:spTree>
    <p:extLst>
      <p:ext uri="{BB962C8B-B14F-4D97-AF65-F5344CB8AC3E}">
        <p14:creationId xmlns:p14="http://schemas.microsoft.com/office/powerpoint/2010/main" val="1129647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61E0C-EE8B-9DC5-2D4E-C6BE7B90CB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8DF7E2-9009-902C-5020-583CFF092D4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2859053-9EA2-3940-FC73-003574E51D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BED979-A63D-117B-05A3-CEEBED4D8448}"/>
              </a:ext>
            </a:extLst>
          </p:cNvPr>
          <p:cNvSpPr>
            <a:spLocks noGrp="1"/>
          </p:cNvSpPr>
          <p:nvPr>
            <p:ph type="sldNum" sz="quarter" idx="5"/>
          </p:nvPr>
        </p:nvSpPr>
        <p:spPr/>
        <p:txBody>
          <a:bodyPr/>
          <a:lstStyle/>
          <a:p>
            <a:fld id="{D9DA162F-97AC-4E04-AFEA-63589581A188}" type="slidenum">
              <a:rPr lang="en-US" smtClean="0"/>
              <a:t>14</a:t>
            </a:fld>
            <a:endParaRPr lang="en-US"/>
          </a:p>
        </p:txBody>
      </p:sp>
    </p:spTree>
    <p:extLst>
      <p:ext uri="{BB962C8B-B14F-4D97-AF65-F5344CB8AC3E}">
        <p14:creationId xmlns:p14="http://schemas.microsoft.com/office/powerpoint/2010/main" val="156550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2A620-B2D6-0CD3-E40F-5B8C242205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72CD7-0B5D-87BC-5B51-F9F9932F815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F165EF2-AD23-B52F-CABA-BB2BE12B2C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9E9654-7BF3-A285-5EFF-EE440DDF72CF}"/>
              </a:ext>
            </a:extLst>
          </p:cNvPr>
          <p:cNvSpPr>
            <a:spLocks noGrp="1"/>
          </p:cNvSpPr>
          <p:nvPr>
            <p:ph type="sldNum" sz="quarter" idx="5"/>
          </p:nvPr>
        </p:nvSpPr>
        <p:spPr/>
        <p:txBody>
          <a:bodyPr/>
          <a:lstStyle/>
          <a:p>
            <a:fld id="{D9DA162F-97AC-4E04-AFEA-63589581A188}" type="slidenum">
              <a:rPr lang="en-US" smtClean="0"/>
              <a:t>15</a:t>
            </a:fld>
            <a:endParaRPr lang="en-US"/>
          </a:p>
        </p:txBody>
      </p:sp>
    </p:spTree>
    <p:extLst>
      <p:ext uri="{BB962C8B-B14F-4D97-AF65-F5344CB8AC3E}">
        <p14:creationId xmlns:p14="http://schemas.microsoft.com/office/powerpoint/2010/main" val="259445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31C22-7813-E8D6-7DEC-BCE921ED38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F5D97B-3184-246D-45C4-2689C9C08F5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B6C7320-E54F-0F57-C6B3-28378EDA6A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F810DD-C023-18EA-6ED1-1E8DB4C7E1BE}"/>
              </a:ext>
            </a:extLst>
          </p:cNvPr>
          <p:cNvSpPr>
            <a:spLocks noGrp="1"/>
          </p:cNvSpPr>
          <p:nvPr>
            <p:ph type="sldNum" sz="quarter" idx="5"/>
          </p:nvPr>
        </p:nvSpPr>
        <p:spPr/>
        <p:txBody>
          <a:bodyPr/>
          <a:lstStyle/>
          <a:p>
            <a:fld id="{D9DA162F-97AC-4E04-AFEA-63589581A188}" type="slidenum">
              <a:rPr lang="en-US" smtClean="0"/>
              <a:t>16</a:t>
            </a:fld>
            <a:endParaRPr lang="en-US"/>
          </a:p>
        </p:txBody>
      </p:sp>
    </p:spTree>
    <p:extLst>
      <p:ext uri="{BB962C8B-B14F-4D97-AF65-F5344CB8AC3E}">
        <p14:creationId xmlns:p14="http://schemas.microsoft.com/office/powerpoint/2010/main" val="1475654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9B100-B1E2-0EA5-68F2-B5E1997143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1C587-B62B-0A68-B1EA-45FEF6BC912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2C91910-A479-D5CC-B0A2-A7D717B09A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AA87C8-B64F-10F4-F4EF-F66437D6FB87}"/>
              </a:ext>
            </a:extLst>
          </p:cNvPr>
          <p:cNvSpPr>
            <a:spLocks noGrp="1"/>
          </p:cNvSpPr>
          <p:nvPr>
            <p:ph type="sldNum" sz="quarter" idx="5"/>
          </p:nvPr>
        </p:nvSpPr>
        <p:spPr/>
        <p:txBody>
          <a:bodyPr/>
          <a:lstStyle/>
          <a:p>
            <a:fld id="{D9DA162F-97AC-4E04-AFEA-63589581A188}" type="slidenum">
              <a:rPr lang="en-US" smtClean="0"/>
              <a:t>17</a:t>
            </a:fld>
            <a:endParaRPr lang="en-US"/>
          </a:p>
        </p:txBody>
      </p:sp>
    </p:spTree>
    <p:extLst>
      <p:ext uri="{BB962C8B-B14F-4D97-AF65-F5344CB8AC3E}">
        <p14:creationId xmlns:p14="http://schemas.microsoft.com/office/powerpoint/2010/main" val="644612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91542-5A1B-7852-5AA1-5A335D9509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7E4D36-84D3-79BD-2845-A6C83AAA696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97C5EA6-BD3C-9EA0-0403-168CA650DB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49F510-F6CB-B2D4-2D2A-E37F190CC954}"/>
              </a:ext>
            </a:extLst>
          </p:cNvPr>
          <p:cNvSpPr>
            <a:spLocks noGrp="1"/>
          </p:cNvSpPr>
          <p:nvPr>
            <p:ph type="sldNum" sz="quarter" idx="5"/>
          </p:nvPr>
        </p:nvSpPr>
        <p:spPr/>
        <p:txBody>
          <a:bodyPr/>
          <a:lstStyle/>
          <a:p>
            <a:fld id="{D9DA162F-97AC-4E04-AFEA-63589581A188}" type="slidenum">
              <a:rPr lang="en-US" smtClean="0"/>
              <a:t>18</a:t>
            </a:fld>
            <a:endParaRPr lang="en-US"/>
          </a:p>
        </p:txBody>
      </p:sp>
    </p:spTree>
    <p:extLst>
      <p:ext uri="{BB962C8B-B14F-4D97-AF65-F5344CB8AC3E}">
        <p14:creationId xmlns:p14="http://schemas.microsoft.com/office/powerpoint/2010/main" val="3341933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FAF13-FEA6-5F46-B85E-256AEFCF3F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1EC43F-DBC2-AD80-B58E-42F0CB1C29F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1CF667E-62B6-769F-74BF-D54440AA1C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53656E-077C-7C91-018C-2E887D605AE8}"/>
              </a:ext>
            </a:extLst>
          </p:cNvPr>
          <p:cNvSpPr>
            <a:spLocks noGrp="1"/>
          </p:cNvSpPr>
          <p:nvPr>
            <p:ph type="sldNum" sz="quarter" idx="5"/>
          </p:nvPr>
        </p:nvSpPr>
        <p:spPr/>
        <p:txBody>
          <a:bodyPr/>
          <a:lstStyle/>
          <a:p>
            <a:fld id="{D9DA162F-97AC-4E04-AFEA-63589581A188}" type="slidenum">
              <a:rPr lang="en-US" smtClean="0"/>
              <a:t>19</a:t>
            </a:fld>
            <a:endParaRPr lang="en-US"/>
          </a:p>
        </p:txBody>
      </p:sp>
    </p:spTree>
    <p:extLst>
      <p:ext uri="{BB962C8B-B14F-4D97-AF65-F5344CB8AC3E}">
        <p14:creationId xmlns:p14="http://schemas.microsoft.com/office/powerpoint/2010/main" val="261693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DA162F-97AC-4E04-AFEA-63589581A188}" type="slidenum">
              <a:rPr lang="en-US" smtClean="0"/>
              <a:t>2</a:t>
            </a:fld>
            <a:endParaRPr lang="en-US"/>
          </a:p>
        </p:txBody>
      </p:sp>
    </p:spTree>
    <p:extLst>
      <p:ext uri="{BB962C8B-B14F-4D97-AF65-F5344CB8AC3E}">
        <p14:creationId xmlns:p14="http://schemas.microsoft.com/office/powerpoint/2010/main" val="96471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097F6-AF01-0AB8-C514-C187269A94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06BAC-EBB0-A022-C84D-FE9BE672BF6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3D9454C-376E-2D04-68F2-B8494CD7D3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183FAE-5DD1-40EC-F8E1-E7F8914384A6}"/>
              </a:ext>
            </a:extLst>
          </p:cNvPr>
          <p:cNvSpPr>
            <a:spLocks noGrp="1"/>
          </p:cNvSpPr>
          <p:nvPr>
            <p:ph type="sldNum" sz="quarter" idx="5"/>
          </p:nvPr>
        </p:nvSpPr>
        <p:spPr/>
        <p:txBody>
          <a:bodyPr/>
          <a:lstStyle/>
          <a:p>
            <a:fld id="{D9DA162F-97AC-4E04-AFEA-63589581A188}" type="slidenum">
              <a:rPr lang="en-US" smtClean="0"/>
              <a:t>20</a:t>
            </a:fld>
            <a:endParaRPr lang="en-US"/>
          </a:p>
        </p:txBody>
      </p:sp>
    </p:spTree>
    <p:extLst>
      <p:ext uri="{BB962C8B-B14F-4D97-AF65-F5344CB8AC3E}">
        <p14:creationId xmlns:p14="http://schemas.microsoft.com/office/powerpoint/2010/main" val="1829888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DD60B-22BE-703D-34DB-FBC4C969D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7A804-C4DF-B3B8-55A1-C3D07335DB0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582470D-995C-9E5B-BCD1-9CED757A1B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D479FA-609F-207E-A14C-E486406010DD}"/>
              </a:ext>
            </a:extLst>
          </p:cNvPr>
          <p:cNvSpPr>
            <a:spLocks noGrp="1"/>
          </p:cNvSpPr>
          <p:nvPr>
            <p:ph type="sldNum" sz="quarter" idx="5"/>
          </p:nvPr>
        </p:nvSpPr>
        <p:spPr/>
        <p:txBody>
          <a:bodyPr/>
          <a:lstStyle/>
          <a:p>
            <a:fld id="{D9DA162F-97AC-4E04-AFEA-63589581A188}" type="slidenum">
              <a:rPr lang="en-US" smtClean="0"/>
              <a:t>21</a:t>
            </a:fld>
            <a:endParaRPr lang="en-US"/>
          </a:p>
        </p:txBody>
      </p:sp>
    </p:spTree>
    <p:extLst>
      <p:ext uri="{BB962C8B-B14F-4D97-AF65-F5344CB8AC3E}">
        <p14:creationId xmlns:p14="http://schemas.microsoft.com/office/powerpoint/2010/main" val="2696603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09247-EE97-FBCB-C792-5EB70BBD5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C8AC47-E4A7-620F-CE9D-9566BCC29A5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E69706F-F7C3-E380-29D3-433E4F5F8D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94678B-58CF-51FE-7500-E6AA38A23F01}"/>
              </a:ext>
            </a:extLst>
          </p:cNvPr>
          <p:cNvSpPr>
            <a:spLocks noGrp="1"/>
          </p:cNvSpPr>
          <p:nvPr>
            <p:ph type="sldNum" sz="quarter" idx="5"/>
          </p:nvPr>
        </p:nvSpPr>
        <p:spPr/>
        <p:txBody>
          <a:bodyPr/>
          <a:lstStyle/>
          <a:p>
            <a:fld id="{D9DA162F-97AC-4E04-AFEA-63589581A188}" type="slidenum">
              <a:rPr lang="en-US" smtClean="0"/>
              <a:t>22</a:t>
            </a:fld>
            <a:endParaRPr lang="en-US"/>
          </a:p>
        </p:txBody>
      </p:sp>
    </p:spTree>
    <p:extLst>
      <p:ext uri="{BB962C8B-B14F-4D97-AF65-F5344CB8AC3E}">
        <p14:creationId xmlns:p14="http://schemas.microsoft.com/office/powerpoint/2010/main" val="1249488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55ED9-B73A-B0F6-60A0-3E5F0C21E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92F3C-6469-1D56-DBE7-F69D46B5A16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0DCDE5A-0C6D-0E26-FD19-BEF613B693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3ADCA8-0E8A-1F9F-B709-FFA9B50A35F9}"/>
              </a:ext>
            </a:extLst>
          </p:cNvPr>
          <p:cNvSpPr>
            <a:spLocks noGrp="1"/>
          </p:cNvSpPr>
          <p:nvPr>
            <p:ph type="sldNum" sz="quarter" idx="5"/>
          </p:nvPr>
        </p:nvSpPr>
        <p:spPr/>
        <p:txBody>
          <a:bodyPr/>
          <a:lstStyle/>
          <a:p>
            <a:fld id="{D9DA162F-97AC-4E04-AFEA-63589581A188}" type="slidenum">
              <a:rPr lang="en-US" smtClean="0"/>
              <a:t>23</a:t>
            </a:fld>
            <a:endParaRPr lang="en-US"/>
          </a:p>
        </p:txBody>
      </p:sp>
    </p:spTree>
    <p:extLst>
      <p:ext uri="{BB962C8B-B14F-4D97-AF65-F5344CB8AC3E}">
        <p14:creationId xmlns:p14="http://schemas.microsoft.com/office/powerpoint/2010/main" val="46201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1FB94-D44B-5E62-6323-404B886E1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773AB-FC38-757F-4E32-CCD8BDD2BEE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0A2BA2D-555A-6699-8C4A-02351731C3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3104B4-E2A1-F106-CF16-EE67A03BB7D0}"/>
              </a:ext>
            </a:extLst>
          </p:cNvPr>
          <p:cNvSpPr>
            <a:spLocks noGrp="1"/>
          </p:cNvSpPr>
          <p:nvPr>
            <p:ph type="sldNum" sz="quarter" idx="5"/>
          </p:nvPr>
        </p:nvSpPr>
        <p:spPr/>
        <p:txBody>
          <a:bodyPr/>
          <a:lstStyle/>
          <a:p>
            <a:fld id="{D9DA162F-97AC-4E04-AFEA-63589581A188}" type="slidenum">
              <a:rPr lang="en-US" smtClean="0"/>
              <a:t>24</a:t>
            </a:fld>
            <a:endParaRPr lang="en-US"/>
          </a:p>
        </p:txBody>
      </p:sp>
    </p:spTree>
    <p:extLst>
      <p:ext uri="{BB962C8B-B14F-4D97-AF65-F5344CB8AC3E}">
        <p14:creationId xmlns:p14="http://schemas.microsoft.com/office/powerpoint/2010/main" val="3474004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5FF18-D114-0C9A-4BF5-058272D97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6AF4FA-E83D-3047-3CFD-A51488DEEF0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DE8B5C3-0764-3D73-6EEF-BC0BCD7A45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E9B1AA-A15A-37E8-EABF-0A4338120066}"/>
              </a:ext>
            </a:extLst>
          </p:cNvPr>
          <p:cNvSpPr>
            <a:spLocks noGrp="1"/>
          </p:cNvSpPr>
          <p:nvPr>
            <p:ph type="sldNum" sz="quarter" idx="5"/>
          </p:nvPr>
        </p:nvSpPr>
        <p:spPr/>
        <p:txBody>
          <a:bodyPr/>
          <a:lstStyle/>
          <a:p>
            <a:fld id="{D9DA162F-97AC-4E04-AFEA-63589581A188}" type="slidenum">
              <a:rPr lang="en-US" smtClean="0"/>
              <a:t>25</a:t>
            </a:fld>
            <a:endParaRPr lang="en-US"/>
          </a:p>
        </p:txBody>
      </p:sp>
    </p:spTree>
    <p:extLst>
      <p:ext uri="{BB962C8B-B14F-4D97-AF65-F5344CB8AC3E}">
        <p14:creationId xmlns:p14="http://schemas.microsoft.com/office/powerpoint/2010/main" val="4241729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9CF50-7D8F-435C-F509-1CCDA1D97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B09BC-C3B7-219C-1EB3-C7108CEAF06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C92A14-0E29-BE0D-5141-3ADCC2AC59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9661A8-AA9E-AB09-7E92-C85989A8604F}"/>
              </a:ext>
            </a:extLst>
          </p:cNvPr>
          <p:cNvSpPr>
            <a:spLocks noGrp="1"/>
          </p:cNvSpPr>
          <p:nvPr>
            <p:ph type="sldNum" sz="quarter" idx="5"/>
          </p:nvPr>
        </p:nvSpPr>
        <p:spPr/>
        <p:txBody>
          <a:bodyPr/>
          <a:lstStyle/>
          <a:p>
            <a:fld id="{D9DA162F-97AC-4E04-AFEA-63589581A188}" type="slidenum">
              <a:rPr lang="en-US" smtClean="0"/>
              <a:t>26</a:t>
            </a:fld>
            <a:endParaRPr lang="en-US"/>
          </a:p>
        </p:txBody>
      </p:sp>
    </p:spTree>
    <p:extLst>
      <p:ext uri="{BB962C8B-B14F-4D97-AF65-F5344CB8AC3E}">
        <p14:creationId xmlns:p14="http://schemas.microsoft.com/office/powerpoint/2010/main" val="1831122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CC9E3-48CE-4D00-3438-81DDFE94D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AFBFB4-64AA-0527-91AD-111B9C9160D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77040AD-8E25-818F-CD50-19C5C1212B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74AC1F-CE14-2C8A-A524-8F90D89F9D6A}"/>
              </a:ext>
            </a:extLst>
          </p:cNvPr>
          <p:cNvSpPr>
            <a:spLocks noGrp="1"/>
          </p:cNvSpPr>
          <p:nvPr>
            <p:ph type="sldNum" sz="quarter" idx="5"/>
          </p:nvPr>
        </p:nvSpPr>
        <p:spPr/>
        <p:txBody>
          <a:bodyPr/>
          <a:lstStyle/>
          <a:p>
            <a:fld id="{D9DA162F-97AC-4E04-AFEA-63589581A188}" type="slidenum">
              <a:rPr lang="en-US" smtClean="0"/>
              <a:t>27</a:t>
            </a:fld>
            <a:endParaRPr lang="en-US"/>
          </a:p>
        </p:txBody>
      </p:sp>
    </p:spTree>
    <p:extLst>
      <p:ext uri="{BB962C8B-B14F-4D97-AF65-F5344CB8AC3E}">
        <p14:creationId xmlns:p14="http://schemas.microsoft.com/office/powerpoint/2010/main" val="802338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AADE4-537B-6C6D-228A-AB3168ABE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B337AF-DD56-35AD-B399-1C11A502460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7C19ADA-0AAE-B6F1-6CA8-973F215F8A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85AADA-7A59-DFBD-D9C6-DF6FDDBD0980}"/>
              </a:ext>
            </a:extLst>
          </p:cNvPr>
          <p:cNvSpPr>
            <a:spLocks noGrp="1"/>
          </p:cNvSpPr>
          <p:nvPr>
            <p:ph type="sldNum" sz="quarter" idx="5"/>
          </p:nvPr>
        </p:nvSpPr>
        <p:spPr/>
        <p:txBody>
          <a:bodyPr/>
          <a:lstStyle/>
          <a:p>
            <a:fld id="{D9DA162F-97AC-4E04-AFEA-63589581A188}" type="slidenum">
              <a:rPr lang="en-US" smtClean="0"/>
              <a:t>28</a:t>
            </a:fld>
            <a:endParaRPr lang="en-US"/>
          </a:p>
        </p:txBody>
      </p:sp>
    </p:spTree>
    <p:extLst>
      <p:ext uri="{BB962C8B-B14F-4D97-AF65-F5344CB8AC3E}">
        <p14:creationId xmlns:p14="http://schemas.microsoft.com/office/powerpoint/2010/main" val="3302387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9ECFF-8022-B09A-9AB6-BB46B7799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3E199-2212-7642-9A29-8902A536F5A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1C8E204-E546-78E5-9196-DC5DBD5350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316FF3-8F18-3F84-D1A0-540AE84F54BB}"/>
              </a:ext>
            </a:extLst>
          </p:cNvPr>
          <p:cNvSpPr>
            <a:spLocks noGrp="1"/>
          </p:cNvSpPr>
          <p:nvPr>
            <p:ph type="sldNum" sz="quarter" idx="5"/>
          </p:nvPr>
        </p:nvSpPr>
        <p:spPr/>
        <p:txBody>
          <a:bodyPr/>
          <a:lstStyle/>
          <a:p>
            <a:fld id="{D9DA162F-97AC-4E04-AFEA-63589581A188}" type="slidenum">
              <a:rPr lang="en-US" smtClean="0"/>
              <a:t>29</a:t>
            </a:fld>
            <a:endParaRPr lang="en-US"/>
          </a:p>
        </p:txBody>
      </p:sp>
    </p:spTree>
    <p:extLst>
      <p:ext uri="{BB962C8B-B14F-4D97-AF65-F5344CB8AC3E}">
        <p14:creationId xmlns:p14="http://schemas.microsoft.com/office/powerpoint/2010/main" val="374352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DA162F-97AC-4E04-AFEA-63589581A188}" type="slidenum">
              <a:rPr lang="en-US" smtClean="0"/>
              <a:t>3</a:t>
            </a:fld>
            <a:endParaRPr lang="en-US"/>
          </a:p>
        </p:txBody>
      </p:sp>
    </p:spTree>
    <p:extLst>
      <p:ext uri="{BB962C8B-B14F-4D97-AF65-F5344CB8AC3E}">
        <p14:creationId xmlns:p14="http://schemas.microsoft.com/office/powerpoint/2010/main" val="921982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2452B-4067-6DBE-5B8D-4A44672132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198646-80A8-159F-B9BA-0717EF56F65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F89A3C4-26B0-EF23-D4D6-FC94400BB0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3B83E2-1781-D7BA-FB45-EC1AAC101436}"/>
              </a:ext>
            </a:extLst>
          </p:cNvPr>
          <p:cNvSpPr>
            <a:spLocks noGrp="1"/>
          </p:cNvSpPr>
          <p:nvPr>
            <p:ph type="sldNum" sz="quarter" idx="5"/>
          </p:nvPr>
        </p:nvSpPr>
        <p:spPr/>
        <p:txBody>
          <a:bodyPr/>
          <a:lstStyle/>
          <a:p>
            <a:fld id="{D9DA162F-97AC-4E04-AFEA-63589581A188}" type="slidenum">
              <a:rPr lang="en-US" smtClean="0"/>
              <a:t>30</a:t>
            </a:fld>
            <a:endParaRPr lang="en-US"/>
          </a:p>
        </p:txBody>
      </p:sp>
    </p:spTree>
    <p:extLst>
      <p:ext uri="{BB962C8B-B14F-4D97-AF65-F5344CB8AC3E}">
        <p14:creationId xmlns:p14="http://schemas.microsoft.com/office/powerpoint/2010/main" val="3424035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AED46-90C5-9406-C248-CB2E94E0AC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147914-AC9B-7C8C-4BCF-91B837EB4DF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6DEAD2C-C0F9-96A3-2FF9-CDA6797C6A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FB8ED9-C469-202C-CC55-EAF0DC716435}"/>
              </a:ext>
            </a:extLst>
          </p:cNvPr>
          <p:cNvSpPr>
            <a:spLocks noGrp="1"/>
          </p:cNvSpPr>
          <p:nvPr>
            <p:ph type="sldNum" sz="quarter" idx="5"/>
          </p:nvPr>
        </p:nvSpPr>
        <p:spPr/>
        <p:txBody>
          <a:bodyPr/>
          <a:lstStyle/>
          <a:p>
            <a:fld id="{D9DA162F-97AC-4E04-AFEA-63589581A188}" type="slidenum">
              <a:rPr lang="en-US" smtClean="0"/>
              <a:t>31</a:t>
            </a:fld>
            <a:endParaRPr lang="en-US"/>
          </a:p>
        </p:txBody>
      </p:sp>
    </p:spTree>
    <p:extLst>
      <p:ext uri="{BB962C8B-B14F-4D97-AF65-F5344CB8AC3E}">
        <p14:creationId xmlns:p14="http://schemas.microsoft.com/office/powerpoint/2010/main" val="893441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D9A6E-BF3B-2723-9B42-319683985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0D2DE8-7B64-297B-EAD8-F2234EE88D5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C89FFC9-2651-044F-B19E-1F3308A2B9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27C218-84A4-38F7-F2FC-169EA9E3D2B3}"/>
              </a:ext>
            </a:extLst>
          </p:cNvPr>
          <p:cNvSpPr>
            <a:spLocks noGrp="1"/>
          </p:cNvSpPr>
          <p:nvPr>
            <p:ph type="sldNum" sz="quarter" idx="5"/>
          </p:nvPr>
        </p:nvSpPr>
        <p:spPr/>
        <p:txBody>
          <a:bodyPr/>
          <a:lstStyle/>
          <a:p>
            <a:fld id="{D9DA162F-97AC-4E04-AFEA-63589581A188}" type="slidenum">
              <a:rPr lang="en-US" smtClean="0"/>
              <a:t>32</a:t>
            </a:fld>
            <a:endParaRPr lang="en-US"/>
          </a:p>
        </p:txBody>
      </p:sp>
    </p:spTree>
    <p:extLst>
      <p:ext uri="{BB962C8B-B14F-4D97-AF65-F5344CB8AC3E}">
        <p14:creationId xmlns:p14="http://schemas.microsoft.com/office/powerpoint/2010/main" val="3809374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87BD7-151C-2FC6-36A0-05C0B91590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0A2EF4-8980-900B-D5F6-F466BD23CB6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79EB7E3-1EC4-21CA-B83D-07B2C342BF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C6FBAF-6A23-8C46-BFE3-2C343958BAD7}"/>
              </a:ext>
            </a:extLst>
          </p:cNvPr>
          <p:cNvSpPr>
            <a:spLocks noGrp="1"/>
          </p:cNvSpPr>
          <p:nvPr>
            <p:ph type="sldNum" sz="quarter" idx="5"/>
          </p:nvPr>
        </p:nvSpPr>
        <p:spPr/>
        <p:txBody>
          <a:bodyPr/>
          <a:lstStyle/>
          <a:p>
            <a:fld id="{D9DA162F-97AC-4E04-AFEA-63589581A188}" type="slidenum">
              <a:rPr lang="en-US" smtClean="0"/>
              <a:t>33</a:t>
            </a:fld>
            <a:endParaRPr lang="en-US"/>
          </a:p>
        </p:txBody>
      </p:sp>
    </p:spTree>
    <p:extLst>
      <p:ext uri="{BB962C8B-B14F-4D97-AF65-F5344CB8AC3E}">
        <p14:creationId xmlns:p14="http://schemas.microsoft.com/office/powerpoint/2010/main" val="4059733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Excessive speeding provisions under reckless driving statutes would establish a level (+35 MPH above posted limit or 105 MPH) </a:t>
            </a:r>
            <a:r>
              <a:rPr lang="en-US" sz="1800" dirty="0">
                <a:effectLst/>
                <a:latin typeface="Aptos" panose="020B0004020202020204" pitchFamily="34" charset="0"/>
                <a:ea typeface="Aptos" panose="020B0004020202020204" pitchFamily="34" charset="0"/>
                <a:cs typeface="Aptos" panose="020B0004020202020204" pitchFamily="34" charset="0"/>
              </a:rPr>
              <a:t>of evidence that becomes a prima facie case for reckless driving. Similar to .08 in a DUI, it doesn’t matter how defective the driving is - if the individuals conduct meets the evidentiary threshold, it is presumed reckless. </a:t>
            </a:r>
          </a:p>
          <a:p>
            <a:endParaRPr lang="en-US" sz="1800" dirty="0">
              <a:effectLst/>
              <a:latin typeface="Aptos" panose="020B0004020202020204" pitchFamily="34" charset="0"/>
            </a:endParaRPr>
          </a:p>
          <a:p>
            <a:r>
              <a:rPr lang="en-US" sz="1800" dirty="0">
                <a:effectLst/>
                <a:latin typeface="Aptos" panose="020B0004020202020204" pitchFamily="34" charset="0"/>
              </a:rPr>
              <a:t>KHP will continue to work with stakeholders to determine suitable penalties.</a:t>
            </a:r>
            <a:endParaRPr lang="en-US" dirty="0"/>
          </a:p>
        </p:txBody>
      </p:sp>
      <p:sp>
        <p:nvSpPr>
          <p:cNvPr id="4" name="Slide Number Placeholder 3"/>
          <p:cNvSpPr>
            <a:spLocks noGrp="1"/>
          </p:cNvSpPr>
          <p:nvPr>
            <p:ph type="sldNum" sz="quarter" idx="5"/>
          </p:nvPr>
        </p:nvSpPr>
        <p:spPr/>
        <p:txBody>
          <a:bodyPr/>
          <a:lstStyle/>
          <a:p>
            <a:fld id="{D9DA162F-97AC-4E04-AFEA-63589581A188}" type="slidenum">
              <a:rPr lang="en-US" smtClean="0"/>
              <a:t>34</a:t>
            </a:fld>
            <a:endParaRPr lang="en-US"/>
          </a:p>
        </p:txBody>
      </p:sp>
    </p:spTree>
    <p:extLst>
      <p:ext uri="{BB962C8B-B14F-4D97-AF65-F5344CB8AC3E}">
        <p14:creationId xmlns:p14="http://schemas.microsoft.com/office/powerpoint/2010/main" val="356804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111A4-EBB8-F286-3B4F-8EA00950C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60E8DF-EC15-3C07-FA2F-23BE47D7241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96F265C-5778-DF32-755D-BAAB4C2648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3A1E26-64D9-1982-542E-6C60BE167381}"/>
              </a:ext>
            </a:extLst>
          </p:cNvPr>
          <p:cNvSpPr>
            <a:spLocks noGrp="1"/>
          </p:cNvSpPr>
          <p:nvPr>
            <p:ph type="sldNum" sz="quarter" idx="5"/>
          </p:nvPr>
        </p:nvSpPr>
        <p:spPr/>
        <p:txBody>
          <a:bodyPr/>
          <a:lstStyle/>
          <a:p>
            <a:fld id="{D9DA162F-97AC-4E04-AFEA-63589581A188}" type="slidenum">
              <a:rPr lang="en-US" smtClean="0"/>
              <a:t>4</a:t>
            </a:fld>
            <a:endParaRPr lang="en-US"/>
          </a:p>
        </p:txBody>
      </p:sp>
    </p:spTree>
    <p:extLst>
      <p:ext uri="{BB962C8B-B14F-4D97-AF65-F5344CB8AC3E}">
        <p14:creationId xmlns:p14="http://schemas.microsoft.com/office/powerpoint/2010/main" val="817947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A1A0A-797B-14D6-6976-5A4748AC2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59E9F-A646-CB01-C4D2-4D176565CDF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692D390-70BD-55D5-9C65-DFA11D2914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633229-4685-8659-6067-61D85CF232D3}"/>
              </a:ext>
            </a:extLst>
          </p:cNvPr>
          <p:cNvSpPr>
            <a:spLocks noGrp="1"/>
          </p:cNvSpPr>
          <p:nvPr>
            <p:ph type="sldNum" sz="quarter" idx="5"/>
          </p:nvPr>
        </p:nvSpPr>
        <p:spPr/>
        <p:txBody>
          <a:bodyPr/>
          <a:lstStyle/>
          <a:p>
            <a:fld id="{D9DA162F-97AC-4E04-AFEA-63589581A188}" type="slidenum">
              <a:rPr lang="en-US" smtClean="0"/>
              <a:t>5</a:t>
            </a:fld>
            <a:endParaRPr lang="en-US"/>
          </a:p>
        </p:txBody>
      </p:sp>
    </p:spTree>
    <p:extLst>
      <p:ext uri="{BB962C8B-B14F-4D97-AF65-F5344CB8AC3E}">
        <p14:creationId xmlns:p14="http://schemas.microsoft.com/office/powerpoint/2010/main" val="1578333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8AD7F-83CD-0469-F3FF-EF0B33270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77B0F2-7E7F-AD9A-8145-D920EB91F51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D77E99-83C8-E794-847C-2674D5C6D9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44E80A-60AF-C78A-082A-151586C1AE48}"/>
              </a:ext>
            </a:extLst>
          </p:cNvPr>
          <p:cNvSpPr>
            <a:spLocks noGrp="1"/>
          </p:cNvSpPr>
          <p:nvPr>
            <p:ph type="sldNum" sz="quarter" idx="5"/>
          </p:nvPr>
        </p:nvSpPr>
        <p:spPr/>
        <p:txBody>
          <a:bodyPr/>
          <a:lstStyle/>
          <a:p>
            <a:fld id="{D9DA162F-97AC-4E04-AFEA-63589581A188}" type="slidenum">
              <a:rPr lang="en-US" smtClean="0"/>
              <a:t>6</a:t>
            </a:fld>
            <a:endParaRPr lang="en-US"/>
          </a:p>
        </p:txBody>
      </p:sp>
    </p:spTree>
    <p:extLst>
      <p:ext uri="{BB962C8B-B14F-4D97-AF65-F5344CB8AC3E}">
        <p14:creationId xmlns:p14="http://schemas.microsoft.com/office/powerpoint/2010/main" val="250533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858EF-272C-FDAD-E0B4-8161331F5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9615A-D5DD-6CB8-DAE7-225183470DD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78D1CDE-3433-2201-5E11-86788245AF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5AA70D-713C-1F96-0C47-62590488A56B}"/>
              </a:ext>
            </a:extLst>
          </p:cNvPr>
          <p:cNvSpPr>
            <a:spLocks noGrp="1"/>
          </p:cNvSpPr>
          <p:nvPr>
            <p:ph type="sldNum" sz="quarter" idx="5"/>
          </p:nvPr>
        </p:nvSpPr>
        <p:spPr/>
        <p:txBody>
          <a:bodyPr/>
          <a:lstStyle/>
          <a:p>
            <a:fld id="{D9DA162F-97AC-4E04-AFEA-63589581A188}" type="slidenum">
              <a:rPr lang="en-US" smtClean="0"/>
              <a:t>7</a:t>
            </a:fld>
            <a:endParaRPr lang="en-US"/>
          </a:p>
        </p:txBody>
      </p:sp>
    </p:spTree>
    <p:extLst>
      <p:ext uri="{BB962C8B-B14F-4D97-AF65-F5344CB8AC3E}">
        <p14:creationId xmlns:p14="http://schemas.microsoft.com/office/powerpoint/2010/main" val="980545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C1308-BC4A-F06A-D7D3-C7196FA93C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55F8CB-77CB-15F7-0A11-5F48AB77BF9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EABA932-82AF-597A-0B62-82D48E0AAA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097280-DA28-AC5E-9970-8618EE2F2005}"/>
              </a:ext>
            </a:extLst>
          </p:cNvPr>
          <p:cNvSpPr>
            <a:spLocks noGrp="1"/>
          </p:cNvSpPr>
          <p:nvPr>
            <p:ph type="sldNum" sz="quarter" idx="5"/>
          </p:nvPr>
        </p:nvSpPr>
        <p:spPr/>
        <p:txBody>
          <a:bodyPr/>
          <a:lstStyle/>
          <a:p>
            <a:fld id="{D9DA162F-97AC-4E04-AFEA-63589581A188}" type="slidenum">
              <a:rPr lang="en-US" smtClean="0"/>
              <a:t>8</a:t>
            </a:fld>
            <a:endParaRPr lang="en-US"/>
          </a:p>
        </p:txBody>
      </p:sp>
    </p:spTree>
    <p:extLst>
      <p:ext uri="{BB962C8B-B14F-4D97-AF65-F5344CB8AC3E}">
        <p14:creationId xmlns:p14="http://schemas.microsoft.com/office/powerpoint/2010/main" val="2162513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F8BE4-239F-BDDA-CC69-88DC70D5A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C89F7C-1A17-EC07-85F1-D395DDA60AC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89877BF-6C62-00B1-B5A6-4A124942E1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CC7C40-86F8-453F-15CE-4CD96F9AD41B}"/>
              </a:ext>
            </a:extLst>
          </p:cNvPr>
          <p:cNvSpPr>
            <a:spLocks noGrp="1"/>
          </p:cNvSpPr>
          <p:nvPr>
            <p:ph type="sldNum" sz="quarter" idx="5"/>
          </p:nvPr>
        </p:nvSpPr>
        <p:spPr/>
        <p:txBody>
          <a:bodyPr/>
          <a:lstStyle/>
          <a:p>
            <a:fld id="{D9DA162F-97AC-4E04-AFEA-63589581A188}" type="slidenum">
              <a:rPr lang="en-US" smtClean="0"/>
              <a:t>9</a:t>
            </a:fld>
            <a:endParaRPr lang="en-US"/>
          </a:p>
        </p:txBody>
      </p:sp>
    </p:spTree>
    <p:extLst>
      <p:ext uri="{BB962C8B-B14F-4D97-AF65-F5344CB8AC3E}">
        <p14:creationId xmlns:p14="http://schemas.microsoft.com/office/powerpoint/2010/main" val="834576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A1AEF64-FF43-71F8-3102-F03F2D37A8B9}"/>
              </a:ext>
            </a:extLst>
          </p:cNvPr>
          <p:cNvPicPr>
            <a:picLocks noChangeAspect="1"/>
          </p:cNvPicPr>
          <p:nvPr userDrawn="1"/>
        </p:nvPicPr>
        <p:blipFill>
          <a:blip r:embed="rId2">
            <a:alphaModFix amt="20000"/>
          </a:blip>
          <a:stretch>
            <a:fillRect/>
          </a:stretch>
        </p:blipFill>
        <p:spPr>
          <a:xfrm>
            <a:off x="7751975" y="0"/>
            <a:ext cx="6858000" cy="6858000"/>
          </a:xfrm>
          <a:prstGeom prst="rect">
            <a:avLst/>
          </a:prstGeom>
        </p:spPr>
      </p:pic>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
        <p:nvSpPr>
          <p:cNvPr id="67" name="Rectangle 66">
            <a:extLst>
              <a:ext uri="{FF2B5EF4-FFF2-40B4-BE49-F238E27FC236}">
                <a16:creationId xmlns:a16="http://schemas.microsoft.com/office/drawing/2014/main" id="{4B9437A4-166F-E310-48A0-A1C73F74CC27}"/>
              </a:ext>
            </a:extLst>
          </p:cNvPr>
          <p:cNvSpPr/>
          <p:nvPr userDrawn="1"/>
        </p:nvSpPr>
        <p:spPr>
          <a:xfrm>
            <a:off x="395926" y="1935804"/>
            <a:ext cx="7475456" cy="347439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Subtitle 2">
            <a:extLst>
              <a:ext uri="{FF2B5EF4-FFF2-40B4-BE49-F238E27FC236}">
                <a16:creationId xmlns:a16="http://schemas.microsoft.com/office/drawing/2014/main" id="{1841851F-203A-4F8E-AA75-478526ABA894}"/>
              </a:ext>
            </a:extLst>
          </p:cNvPr>
          <p:cNvSpPr>
            <a:spLocks noGrp="1"/>
          </p:cNvSpPr>
          <p:nvPr>
            <p:ph type="subTitle" idx="1"/>
          </p:nvPr>
        </p:nvSpPr>
        <p:spPr>
          <a:xfrm>
            <a:off x="668519" y="3602038"/>
            <a:ext cx="6857999" cy="953029"/>
          </a:xfrm>
        </p:spPr>
        <p:txBody>
          <a:bodyPr>
            <a:normAutofit/>
          </a:bodyPr>
          <a:lstStyle>
            <a:lvl1pPr marL="0" indent="0">
              <a:lnSpc>
                <a:spcPct val="100000"/>
              </a:lnSpc>
              <a:spcBef>
                <a:spcPts val="0"/>
              </a:spcBef>
              <a:buNone/>
              <a:defRPr>
                <a:solidFill>
                  <a:schemeClr val="tx1"/>
                </a:solidFill>
              </a:defRPr>
            </a:lvl1pPr>
          </a:lstStyle>
          <a:p>
            <a:pPr algn="ctr"/>
            <a:endParaRPr lang="en-US" dirty="0">
              <a:solidFill>
                <a:schemeClr val="tx1"/>
              </a:solidFill>
            </a:endParaRPr>
          </a:p>
        </p:txBody>
      </p:sp>
      <p:sp>
        <p:nvSpPr>
          <p:cNvPr id="70" name="Title 69">
            <a:extLst>
              <a:ext uri="{FF2B5EF4-FFF2-40B4-BE49-F238E27FC236}">
                <a16:creationId xmlns:a16="http://schemas.microsoft.com/office/drawing/2014/main" id="{4E6F9E72-238B-D452-7BA1-069B9133BF40}"/>
              </a:ext>
            </a:extLst>
          </p:cNvPr>
          <p:cNvSpPr>
            <a:spLocks noGrp="1"/>
          </p:cNvSpPr>
          <p:nvPr>
            <p:ph type="title"/>
          </p:nvPr>
        </p:nvSpPr>
        <p:spPr>
          <a:xfrm>
            <a:off x="668519" y="2003351"/>
            <a:ext cx="6857999" cy="1478570"/>
          </a:xfrm>
        </p:spPr>
        <p:txBody>
          <a:bodyPr/>
          <a:lstStyle>
            <a:lvl1pPr>
              <a:defRPr>
                <a:solidFill>
                  <a:schemeClr val="tx1"/>
                </a:solidFill>
              </a:defRPr>
            </a:lvl1pPr>
          </a:lstStyle>
          <a:p>
            <a:r>
              <a:rPr lang="en-US" dirty="0"/>
              <a:t>Click to edit Master title style</a:t>
            </a:r>
          </a:p>
        </p:txBody>
      </p:sp>
      <p:sp>
        <p:nvSpPr>
          <p:cNvPr id="46" name="TextBox 45">
            <a:extLst>
              <a:ext uri="{FF2B5EF4-FFF2-40B4-BE49-F238E27FC236}">
                <a16:creationId xmlns:a16="http://schemas.microsoft.com/office/drawing/2014/main" id="{417666F0-9653-55C3-22E6-8FE188CDCF18}"/>
              </a:ext>
            </a:extLst>
          </p:cNvPr>
          <p:cNvSpPr txBox="1"/>
          <p:nvPr userDrawn="1"/>
        </p:nvSpPr>
        <p:spPr>
          <a:xfrm>
            <a:off x="402336" y="5523140"/>
            <a:ext cx="7388352" cy="369332"/>
          </a:xfrm>
          <a:prstGeom prst="rect">
            <a:avLst/>
          </a:prstGeom>
          <a:noFill/>
        </p:spPr>
        <p:txBody>
          <a:bodyPr wrap="square" rtlCol="0">
            <a:spAutoFit/>
          </a:bodyPr>
          <a:lstStyle/>
          <a:p>
            <a:pPr algn="ctr"/>
            <a:r>
              <a:rPr lang="en-US" spc="600" dirty="0">
                <a:solidFill>
                  <a:schemeClr val="accent1"/>
                </a:solidFill>
              </a:rPr>
              <a:t>SERVICE  •  COURTESY  •  PROTECTION</a:t>
            </a:r>
          </a:p>
        </p:txBody>
      </p:sp>
    </p:spTree>
    <p:extLst>
      <p:ext uri="{BB962C8B-B14F-4D97-AF65-F5344CB8AC3E}">
        <p14:creationId xmlns:p14="http://schemas.microsoft.com/office/powerpoint/2010/main" val="365841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12902" y="609600"/>
            <a:ext cx="5934508" cy="1639886"/>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5112899"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Rectangle 10">
            <a:extLst>
              <a:ext uri="{FF2B5EF4-FFF2-40B4-BE49-F238E27FC236}">
                <a16:creationId xmlns:a16="http://schemas.microsoft.com/office/drawing/2014/main" id="{3391AF9F-3F53-28EB-8A01-A130275A6AD5}"/>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DDCA86A-DE3F-7E80-A6F5-FA901780C85B}"/>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3" name="Picture 12" descr="Logo&#10;&#10;Description automatically generated">
            <a:extLst>
              <a:ext uri="{FF2B5EF4-FFF2-40B4-BE49-F238E27FC236}">
                <a16:creationId xmlns:a16="http://schemas.microsoft.com/office/drawing/2014/main" id="{D3E32DC4-A712-344A-6B60-155AF400F2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689" y="18472"/>
            <a:ext cx="314325" cy="314325"/>
          </a:xfrm>
          <a:prstGeom prst="rect">
            <a:avLst/>
          </a:prstGeom>
        </p:spPr>
      </p:pic>
      <p:sp>
        <p:nvSpPr>
          <p:cNvPr id="15" name="Picture Placeholder 14">
            <a:extLst>
              <a:ext uri="{FF2B5EF4-FFF2-40B4-BE49-F238E27FC236}">
                <a16:creationId xmlns:a16="http://schemas.microsoft.com/office/drawing/2014/main" id="{D08A18BE-BA81-DAD1-867E-78415D079411}"/>
              </a:ext>
            </a:extLst>
          </p:cNvPr>
          <p:cNvSpPr>
            <a:spLocks noGrp="1"/>
          </p:cNvSpPr>
          <p:nvPr>
            <p:ph type="pic" sz="quarter" idx="13" hasCustomPrompt="1"/>
          </p:nvPr>
        </p:nvSpPr>
        <p:spPr>
          <a:xfrm>
            <a:off x="0" y="-22225"/>
            <a:ext cx="4911365" cy="6861175"/>
          </a:xfrm>
        </p:spPr>
        <p:txBody>
          <a:bodyPr/>
          <a:lstStyle>
            <a:lvl1pPr>
              <a:defRPr/>
            </a:lvl1pPr>
          </a:lstStyle>
          <a:p>
            <a:r>
              <a:rPr lang="en-US" dirty="0"/>
              <a:t>  </a:t>
            </a:r>
          </a:p>
        </p:txBody>
      </p:sp>
    </p:spTree>
    <p:extLst>
      <p:ext uri="{BB962C8B-B14F-4D97-AF65-F5344CB8AC3E}">
        <p14:creationId xmlns:p14="http://schemas.microsoft.com/office/powerpoint/2010/main" val="110986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Rectangle 10">
            <a:extLst>
              <a:ext uri="{FF2B5EF4-FFF2-40B4-BE49-F238E27FC236}">
                <a16:creationId xmlns:a16="http://schemas.microsoft.com/office/drawing/2014/main" id="{1B124F36-7E37-2E53-035A-565A97D60A28}"/>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70C117A-22ED-A6F6-DA52-643D45B167B2}"/>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3" name="Picture 12" descr="Logo&#10;&#10;Description automatically generated">
            <a:extLst>
              <a:ext uri="{FF2B5EF4-FFF2-40B4-BE49-F238E27FC236}">
                <a16:creationId xmlns:a16="http://schemas.microsoft.com/office/drawing/2014/main" id="{92EB8A77-87C7-D940-7A40-21987E79E3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12919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3" name="Rectangle 2">
            <a:extLst>
              <a:ext uri="{FF2B5EF4-FFF2-40B4-BE49-F238E27FC236}">
                <a16:creationId xmlns:a16="http://schemas.microsoft.com/office/drawing/2014/main" id="{57CBBD23-ABA6-20B0-AEDD-4B6C4EA072CF}"/>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8E115DE-EB34-865C-B0E6-477391F01108}"/>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9" name="Picture 8" descr="Logo&#10;&#10;Description automatically generated">
            <a:extLst>
              <a:ext uri="{FF2B5EF4-FFF2-40B4-BE49-F238E27FC236}">
                <a16:creationId xmlns:a16="http://schemas.microsoft.com/office/drawing/2014/main" id="{F8F4A445-C868-AFAA-A504-4FB9C22EC5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2117256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6"/>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6"/>
                </a:solidFill>
                <a:effectLst/>
              </a:rPr>
              <a:t>”</a:t>
            </a:r>
          </a:p>
        </p:txBody>
      </p:sp>
      <p:sp>
        <p:nvSpPr>
          <p:cNvPr id="3" name="Rectangle 2">
            <a:extLst>
              <a:ext uri="{FF2B5EF4-FFF2-40B4-BE49-F238E27FC236}">
                <a16:creationId xmlns:a16="http://schemas.microsoft.com/office/drawing/2014/main" id="{9730ED68-3E22-1FCB-A4FD-F73E69010C1E}"/>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C22FE25-D9FB-D7FD-4157-A7052D05C351}"/>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9" name="Picture 8" descr="Logo&#10;&#10;Description automatically generated">
            <a:extLst>
              <a:ext uri="{FF2B5EF4-FFF2-40B4-BE49-F238E27FC236}">
                <a16:creationId xmlns:a16="http://schemas.microsoft.com/office/drawing/2014/main" id="{62C60F11-6821-A88C-6AD3-8D19B2DA78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2902241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3" name="Rectangle 2">
            <a:extLst>
              <a:ext uri="{FF2B5EF4-FFF2-40B4-BE49-F238E27FC236}">
                <a16:creationId xmlns:a16="http://schemas.microsoft.com/office/drawing/2014/main" id="{FECF5B20-056F-CF48-1B05-9F4BD008AF15}"/>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57ECA83-B06F-D301-7E3E-93683F5017E2}"/>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9" name="Picture 8" descr="Logo&#10;&#10;Description automatically generated">
            <a:extLst>
              <a:ext uri="{FF2B5EF4-FFF2-40B4-BE49-F238E27FC236}">
                <a16:creationId xmlns:a16="http://schemas.microsoft.com/office/drawing/2014/main" id="{1E8808A6-AA17-92FA-4D35-036B2FDB2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2747389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2" name="Rectangle 1">
            <a:extLst>
              <a:ext uri="{FF2B5EF4-FFF2-40B4-BE49-F238E27FC236}">
                <a16:creationId xmlns:a16="http://schemas.microsoft.com/office/drawing/2014/main" id="{A70F7D5D-49BB-A641-E151-4A70D18EEBC6}"/>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2C0796E-9025-7582-8ECE-6DB1C6390E0D}"/>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3" name="Picture 12" descr="Logo&#10;&#10;Description automatically generated">
            <a:extLst>
              <a:ext uri="{FF2B5EF4-FFF2-40B4-BE49-F238E27FC236}">
                <a16:creationId xmlns:a16="http://schemas.microsoft.com/office/drawing/2014/main" id="{5C78DC31-CB19-B574-8F2B-7E48B99ACA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4202244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2" name="Rectangle 1">
            <a:extLst>
              <a:ext uri="{FF2B5EF4-FFF2-40B4-BE49-F238E27FC236}">
                <a16:creationId xmlns:a16="http://schemas.microsoft.com/office/drawing/2014/main" id="{AB73E792-366D-0CCD-3714-11B4FC20865B}"/>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5864032-A227-40B8-5BFF-8CF255092E6C}"/>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7" name="Picture 6" descr="Logo&#10;&#10;Description automatically generated">
            <a:extLst>
              <a:ext uri="{FF2B5EF4-FFF2-40B4-BE49-F238E27FC236}">
                <a16:creationId xmlns:a16="http://schemas.microsoft.com/office/drawing/2014/main" id="{964CB087-9451-E516-2BED-DFA86B9F17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2014544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a:extLst>
              <a:ext uri="{FF2B5EF4-FFF2-40B4-BE49-F238E27FC236}">
                <a16:creationId xmlns:a16="http://schemas.microsoft.com/office/drawing/2014/main" id="{AD93FE0D-51EB-762B-EC18-EB665B67D54D}"/>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685DE82-DC85-ABA7-5220-CC8875A27840}"/>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9" name="Picture 8" descr="Logo&#10;&#10;Description automatically generated">
            <a:extLst>
              <a:ext uri="{FF2B5EF4-FFF2-40B4-BE49-F238E27FC236}">
                <a16:creationId xmlns:a16="http://schemas.microsoft.com/office/drawing/2014/main" id="{D2F541E1-2011-F37D-5F1B-7FF3DC5D93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590616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a:extLst>
              <a:ext uri="{FF2B5EF4-FFF2-40B4-BE49-F238E27FC236}">
                <a16:creationId xmlns:a16="http://schemas.microsoft.com/office/drawing/2014/main" id="{E0E688D6-B8F7-776D-E5D5-1DE13DEA0DD4}"/>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DE75522-E3EC-0F26-6C45-CE005ADF5A7D}"/>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9" name="Picture 8" descr="Logo&#10;&#10;Description automatically generated">
            <a:extLst>
              <a:ext uri="{FF2B5EF4-FFF2-40B4-BE49-F238E27FC236}">
                <a16:creationId xmlns:a16="http://schemas.microsoft.com/office/drawing/2014/main" id="{892A54BB-FC63-816B-DD0F-0C21BDE2B8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160474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p:nvPr>
        </p:nvSpPr>
        <p:spPr>
          <a:xfrm>
            <a:off x="-7620" y="4766434"/>
            <a:ext cx="12207240" cy="2121408"/>
          </a:xfrm>
        </p:spPr>
        <p:txBody>
          <a:bodyPr>
            <a:noAutofit/>
          </a:bodyPr>
          <a:lstStyle>
            <a:lvl1pPr marL="0" indent="0" algn="ctr">
              <a:buNone/>
              <a:defRPr sz="2000"/>
            </a:lvl1pPr>
          </a:lstStyle>
          <a:p>
            <a:r>
              <a:rPr lang="en-US"/>
              <a:t>Click icon to add picture</a:t>
            </a:r>
            <a:endParaRPr lang="en-US" dirty="0"/>
          </a:p>
        </p:txBody>
      </p:sp>
      <p:cxnSp>
        <p:nvCxnSpPr>
          <p:cNvPr id="2" name="Straight Connector 1">
            <a:extLst>
              <a:ext uri="{FF2B5EF4-FFF2-40B4-BE49-F238E27FC236}">
                <a16:creationId xmlns:a16="http://schemas.microsoft.com/office/drawing/2014/main" id="{C6EC6AF9-CC07-5258-9160-8C6391530C61}"/>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BC6DCCE-3025-75FB-9405-8D51DCD63D67}"/>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16CCC3-736F-49AC-F079-9A090DAA816E}"/>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BF578A-ADDB-6713-E5AD-0FF27EDC2E5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1524000" y="743671"/>
            <a:ext cx="9144000" cy="3361254"/>
          </a:xfrm>
        </p:spPr>
        <p:txBody>
          <a:bodyPr anchor="b">
            <a:noAutofit/>
          </a:bodyPr>
          <a:lstStyle>
            <a:lvl1pPr algn="ctr">
              <a:defRPr sz="4400"/>
            </a:lvl1pPr>
          </a:lstStyle>
          <a:p>
            <a:r>
              <a:rPr lang="en-US" dirty="0"/>
              <a:t>Click to add title</a:t>
            </a:r>
          </a:p>
        </p:txBody>
      </p:sp>
      <p:grpSp>
        <p:nvGrpSpPr>
          <p:cNvPr id="5" name="Group 4">
            <a:extLst>
              <a:ext uri="{FF2B5EF4-FFF2-40B4-BE49-F238E27FC236}">
                <a16:creationId xmlns:a16="http://schemas.microsoft.com/office/drawing/2014/main" id="{F59F8CFA-8F51-3B8B-C890-814C5CBE2B15}"/>
              </a:ext>
            </a:extLst>
          </p:cNvPr>
          <p:cNvGrpSpPr/>
          <p:nvPr userDrawn="1"/>
        </p:nvGrpSpPr>
        <p:grpSpPr>
          <a:xfrm>
            <a:off x="-42863" y="-22860"/>
            <a:ext cx="12234863" cy="415289"/>
            <a:chOff x="-42863" y="-22860"/>
            <a:chExt cx="12234863" cy="415289"/>
          </a:xfrm>
        </p:grpSpPr>
        <p:sp>
          <p:nvSpPr>
            <p:cNvPr id="6" name="Rectangle 5">
              <a:extLst>
                <a:ext uri="{FF2B5EF4-FFF2-40B4-BE49-F238E27FC236}">
                  <a16:creationId xmlns:a16="http://schemas.microsoft.com/office/drawing/2014/main" id="{9F8C0F0A-028E-B8F7-F3B5-60BE4032D7BC}"/>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E8E1388-7825-7512-2702-98DDA108A36A}"/>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bg1"/>
                  </a:solidFill>
                </a:rPr>
                <a:t>Kansas Highway Patrol</a:t>
              </a:r>
            </a:p>
          </p:txBody>
        </p:sp>
        <p:pic>
          <p:nvPicPr>
            <p:cNvPr id="12" name="Picture 11" descr="Logo&#10;&#10;Description automatically generated">
              <a:extLst>
                <a:ext uri="{FF2B5EF4-FFF2-40B4-BE49-F238E27FC236}">
                  <a16:creationId xmlns:a16="http://schemas.microsoft.com/office/drawing/2014/main" id="{DEA16B4E-4C3D-486F-0484-B42178CFAC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689" y="18472"/>
              <a:ext cx="314325" cy="314325"/>
            </a:xfrm>
            <a:prstGeom prst="rect">
              <a:avLst/>
            </a:prstGeom>
          </p:spPr>
        </p:pic>
      </p:grpSp>
    </p:spTree>
    <p:extLst>
      <p:ext uri="{BB962C8B-B14F-4D97-AF65-F5344CB8AC3E}">
        <p14:creationId xmlns:p14="http://schemas.microsoft.com/office/powerpoint/2010/main" val="114205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420911" y="6492875"/>
            <a:ext cx="771089" cy="365125"/>
          </a:xfrm>
        </p:spPr>
        <p:txBody>
          <a:bodyPr/>
          <a:lstStyle/>
          <a:p>
            <a:fld id="{6D22F896-40B5-4ADD-8801-0D06FADFA095}" type="slidenum">
              <a:rPr lang="en-US" smtClean="0"/>
              <a:t>‹#›</a:t>
            </a:fld>
            <a:endParaRPr lang="en-US" dirty="0"/>
          </a:p>
        </p:txBody>
      </p:sp>
      <p:sp>
        <p:nvSpPr>
          <p:cNvPr id="7" name="Rectangle 6">
            <a:extLst>
              <a:ext uri="{FF2B5EF4-FFF2-40B4-BE49-F238E27FC236}">
                <a16:creationId xmlns:a16="http://schemas.microsoft.com/office/drawing/2014/main" id="{CC4F525F-5A4E-F46B-80CB-B47636E70D83}"/>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F26D18C-81B8-967E-CB17-CA3E43BA5C5F}"/>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9" name="Picture 8" descr="Logo&#10;&#10;Description automatically generated">
            <a:extLst>
              <a:ext uri="{FF2B5EF4-FFF2-40B4-BE49-F238E27FC236}">
                <a16:creationId xmlns:a16="http://schemas.microsoft.com/office/drawing/2014/main" id="{1AA8E773-C1BB-B340-6FAC-F8F35C8B95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49736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accent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0" name="Rectangle 9">
            <a:extLst>
              <a:ext uri="{FF2B5EF4-FFF2-40B4-BE49-F238E27FC236}">
                <a16:creationId xmlns:a16="http://schemas.microsoft.com/office/drawing/2014/main" id="{78A8DBD9-B03E-397F-902A-662F4225EE3D}"/>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235D4B5-FF87-42FA-CE3F-F4D866189A96}"/>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2" name="Picture 11" descr="Logo&#10;&#10;Description automatically generated">
            <a:extLst>
              <a:ext uri="{FF2B5EF4-FFF2-40B4-BE49-F238E27FC236}">
                <a16:creationId xmlns:a16="http://schemas.microsoft.com/office/drawing/2014/main" id="{D41B3557-773F-BCA3-3B0C-E567FFEE48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52280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Rectangle 10">
            <a:extLst>
              <a:ext uri="{FF2B5EF4-FFF2-40B4-BE49-F238E27FC236}">
                <a16:creationId xmlns:a16="http://schemas.microsoft.com/office/drawing/2014/main" id="{0A848FF3-87EE-58FC-0B3C-42D67881E4CE}"/>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1C74756-6616-9F68-D7F2-F578BAE9D501}"/>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3" name="Picture 12" descr="Logo&#10;&#10;Description automatically generated">
            <a:extLst>
              <a:ext uri="{FF2B5EF4-FFF2-40B4-BE49-F238E27FC236}">
                <a16:creationId xmlns:a16="http://schemas.microsoft.com/office/drawing/2014/main" id="{9B19ECD4-1A04-89DF-E460-2760534F36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21433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3" name="Rectangle 12">
            <a:extLst>
              <a:ext uri="{FF2B5EF4-FFF2-40B4-BE49-F238E27FC236}">
                <a16:creationId xmlns:a16="http://schemas.microsoft.com/office/drawing/2014/main" id="{A0D31D6B-BD0F-79F2-89FE-02B2CFA3BA95}"/>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A252A05-8364-E109-994A-88ADE3EAF08C}"/>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5" name="Picture 14" descr="Logo&#10;&#10;Description automatically generated">
            <a:extLst>
              <a:ext uri="{FF2B5EF4-FFF2-40B4-BE49-F238E27FC236}">
                <a16:creationId xmlns:a16="http://schemas.microsoft.com/office/drawing/2014/main" id="{CEACB2F5-3650-A5D9-066C-AFE6DD7592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84659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9" name="Rectangle 8">
            <a:extLst>
              <a:ext uri="{FF2B5EF4-FFF2-40B4-BE49-F238E27FC236}">
                <a16:creationId xmlns:a16="http://schemas.microsoft.com/office/drawing/2014/main" id="{2197149A-E7B2-5047-BE22-901A1118F64F}"/>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4B5C27E-CCE2-75D3-C6B9-43CA42D4666E}"/>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1" name="Picture 10" descr="Logo&#10;&#10;Description automatically generated">
            <a:extLst>
              <a:ext uri="{FF2B5EF4-FFF2-40B4-BE49-F238E27FC236}">
                <a16:creationId xmlns:a16="http://schemas.microsoft.com/office/drawing/2014/main" id="{75F873E6-B11E-B243-4BA4-7D9CF15887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87612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
        <p:nvSpPr>
          <p:cNvPr id="8" name="Rectangle 7">
            <a:extLst>
              <a:ext uri="{FF2B5EF4-FFF2-40B4-BE49-F238E27FC236}">
                <a16:creationId xmlns:a16="http://schemas.microsoft.com/office/drawing/2014/main" id="{3A386233-E613-CCAB-2D4B-4F62E18F3A58}"/>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8D39B77-ACC6-124E-49F6-255F2722BB03}"/>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0" name="Picture 9" descr="Logo&#10;&#10;Description automatically generated">
            <a:extLst>
              <a:ext uri="{FF2B5EF4-FFF2-40B4-BE49-F238E27FC236}">
                <a16:creationId xmlns:a16="http://schemas.microsoft.com/office/drawing/2014/main" id="{1894DA1F-F144-7775-C19C-75407C5D3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9969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with smart ar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
        <p:nvSpPr>
          <p:cNvPr id="8" name="Rectangle 7">
            <a:extLst>
              <a:ext uri="{FF2B5EF4-FFF2-40B4-BE49-F238E27FC236}">
                <a16:creationId xmlns:a16="http://schemas.microsoft.com/office/drawing/2014/main" id="{3A386233-E613-CCAB-2D4B-4F62E18F3A58}"/>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8D39B77-ACC6-124E-49F6-255F2722BB03}"/>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0" name="Picture 9" descr="Logo&#10;&#10;Description automatically generated">
            <a:extLst>
              <a:ext uri="{FF2B5EF4-FFF2-40B4-BE49-F238E27FC236}">
                <a16:creationId xmlns:a16="http://schemas.microsoft.com/office/drawing/2014/main" id="{1894DA1F-F144-7775-C19C-75407C5D3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689" y="18472"/>
            <a:ext cx="314325" cy="314325"/>
          </a:xfrm>
          <a:prstGeom prst="rect">
            <a:avLst/>
          </a:prstGeom>
        </p:spPr>
      </p:pic>
      <p:sp>
        <p:nvSpPr>
          <p:cNvPr id="3" name="Picture Placeholder 2">
            <a:extLst>
              <a:ext uri="{FF2B5EF4-FFF2-40B4-BE49-F238E27FC236}">
                <a16:creationId xmlns:a16="http://schemas.microsoft.com/office/drawing/2014/main" id="{DE25049E-EDD5-804F-D4EF-7447B55E5677}"/>
              </a:ext>
            </a:extLst>
          </p:cNvPr>
          <p:cNvSpPr>
            <a:spLocks noGrp="1"/>
          </p:cNvSpPr>
          <p:nvPr>
            <p:ph type="pic" sz="quarter" idx="13"/>
          </p:nvPr>
        </p:nvSpPr>
        <p:spPr>
          <a:xfrm>
            <a:off x="-42863" y="392113"/>
            <a:ext cx="4605338" cy="6465887"/>
          </a:xfrm>
        </p:spPr>
        <p:txBody>
          <a:bodyPr/>
          <a:lstStyle/>
          <a:p>
            <a:endParaRPr lang="en-US"/>
          </a:p>
        </p:txBody>
      </p:sp>
      <p:sp>
        <p:nvSpPr>
          <p:cNvPr id="6" name="SmartArt Placeholder 5">
            <a:extLst>
              <a:ext uri="{FF2B5EF4-FFF2-40B4-BE49-F238E27FC236}">
                <a16:creationId xmlns:a16="http://schemas.microsoft.com/office/drawing/2014/main" id="{282033F2-6742-8FEC-B15A-71F2D4B66AA7}"/>
              </a:ext>
            </a:extLst>
          </p:cNvPr>
          <p:cNvSpPr>
            <a:spLocks noGrp="1"/>
          </p:cNvSpPr>
          <p:nvPr>
            <p:ph type="dgm" sz="quarter" idx="14"/>
          </p:nvPr>
        </p:nvSpPr>
        <p:spPr>
          <a:xfrm>
            <a:off x="4967288" y="1922463"/>
            <a:ext cx="4016375" cy="4325937"/>
          </a:xfrm>
        </p:spPr>
        <p:txBody>
          <a:bodyPr/>
          <a:lstStyle/>
          <a:p>
            <a:endParaRPr lang="en-US"/>
          </a:p>
        </p:txBody>
      </p:sp>
      <p:sp>
        <p:nvSpPr>
          <p:cNvPr id="12" name="Text Placeholder 11">
            <a:extLst>
              <a:ext uri="{FF2B5EF4-FFF2-40B4-BE49-F238E27FC236}">
                <a16:creationId xmlns:a16="http://schemas.microsoft.com/office/drawing/2014/main" id="{4A548A07-52B3-6C09-9033-2DA5D748F8E5}"/>
              </a:ext>
            </a:extLst>
          </p:cNvPr>
          <p:cNvSpPr>
            <a:spLocks noGrp="1"/>
          </p:cNvSpPr>
          <p:nvPr>
            <p:ph type="body" sz="quarter" idx="15"/>
          </p:nvPr>
        </p:nvSpPr>
        <p:spPr>
          <a:xfrm>
            <a:off x="4967288" y="914400"/>
            <a:ext cx="6684962" cy="801688"/>
          </a:xfrm>
        </p:spPr>
        <p:txBody>
          <a:bodyPr>
            <a:noAutofit/>
          </a:bodyPr>
          <a:lstStyle>
            <a:lvl1pPr>
              <a:defRPr sz="2400">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910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Rectangle 10">
            <a:extLst>
              <a:ext uri="{FF2B5EF4-FFF2-40B4-BE49-F238E27FC236}">
                <a16:creationId xmlns:a16="http://schemas.microsoft.com/office/drawing/2014/main" id="{6C9A4CE1-A6C8-6DBD-C6E6-FD7A7A7EFD40}"/>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B60B5FE-42CC-5607-03D2-03B5CC090920}"/>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3" name="Picture 12" descr="Logo&#10;&#10;Description automatically generated">
            <a:extLst>
              <a:ext uri="{FF2B5EF4-FFF2-40B4-BE49-F238E27FC236}">
                <a16:creationId xmlns:a16="http://schemas.microsoft.com/office/drawing/2014/main" id="{1315132F-A7E8-56DA-2DD6-0DBD95BC32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2061360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7000">
              <a:schemeClr val="tx2">
                <a:lumMod val="20000"/>
                <a:lumOff val="80000"/>
              </a:schemeClr>
            </a:gs>
            <a:gs pos="0">
              <a:schemeClr val="accent1">
                <a:lumMod val="5000"/>
                <a:lumOff val="95000"/>
              </a:schemeClr>
            </a:gs>
            <a:gs pos="74000">
              <a:schemeClr val="accent2">
                <a:lumMod val="40000"/>
                <a:lumOff val="60000"/>
              </a:schemeClr>
            </a:gs>
            <a:gs pos="100000">
              <a:schemeClr val="tx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rgbClr val="043061"/>
                </a:solidFill>
              </a:defRPr>
            </a:lvl1pPr>
          </a:lstStyle>
          <a:p>
            <a:fld id="{48A87A34-81AB-432B-8DAE-1953F412C126}" type="datetimeFigureOut">
              <a:rPr lang="en-US" smtClean="0"/>
              <a:pPr/>
              <a:t>2/12/2026</a:t>
            </a:fld>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rgbClr val="04306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9185221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87"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8" r:id="rId19"/>
  </p:sldLayoutIdLst>
  <p:txStyles>
    <p:titleStyle>
      <a:lvl1pPr algn="l" defTabSz="914400" rtl="0" eaLnBrk="1" latinLnBrk="0" hangingPunct="1">
        <a:lnSpc>
          <a:spcPct val="90000"/>
        </a:lnSpc>
        <a:spcBef>
          <a:spcPct val="0"/>
        </a:spcBef>
        <a:buNone/>
        <a:defRPr sz="3600" kern="1200" cap="all" baseline="0">
          <a:solidFill>
            <a:srgbClr val="04306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rgbClr val="04306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rgbClr val="04306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rgbClr val="04306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ema.gov/authorized-equipment-lis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Edna.cordner@ks.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ppeppers@envisageconsult.com" TargetMode="External"/><Relationship Id="rId4" Type="http://schemas.openxmlformats.org/officeDocument/2006/relationships/hyperlink" Target="mailto:csatzler@kansas.ne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ema.gov/exercis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fema.gov/media-library/assets/documents/32474"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edna.cordner@ks.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NSGP.KHP@KS.GOV"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am.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datacounts.net/nsg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datacounts.net/nsgp" TargetMode="External"/><Relationship Id="rId7" Type="http://schemas.openxmlformats.org/officeDocument/2006/relationships/hyperlink" Target="mailto:csatzler@kansas.ne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nsgp.astrakansas.com/login" TargetMode="External"/><Relationship Id="rId5" Type="http://schemas.openxmlformats.org/officeDocument/2006/relationships/hyperlink" Target="https://www.datacounts.net/" TargetMode="External"/><Relationship Id="rId4" Type="http://schemas.openxmlformats.org/officeDocument/2006/relationships/hyperlink" Target="mailto:NSGP.KHP@KS.GOV"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datacounts.net/nsgp/documents/FY22/FY22%20NSGP%20Scoring%20Matrix_FINAL.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mailto:NSGP.KHP@KS.GOV" TargetMode="External"/><Relationship Id="rId4" Type="http://schemas.openxmlformats.org/officeDocument/2006/relationships/hyperlink" Target="http://www.datacounts.net/nsgp"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datcounts.net/nsgp" TargetMode="External"/><Relationship Id="rId3" Type="http://schemas.openxmlformats.org/officeDocument/2006/relationships/hyperlink" Target="http://datacounts.net/nsgp" TargetMode="External"/><Relationship Id="rId7" Type="http://schemas.openxmlformats.org/officeDocument/2006/relationships/hyperlink" Target="https://www.ecfr.gov/cgi-bin/ECFR?page=brows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admin.ks.gov/offices/procurement-and-contracts" TargetMode="External"/><Relationship Id="rId5" Type="http://schemas.openxmlformats.org/officeDocument/2006/relationships/hyperlink" Target="https://www.fema.gov/grants/preparedness" TargetMode="External"/><Relationship Id="rId4" Type="http://schemas.openxmlformats.org/officeDocument/2006/relationships/hyperlink" Target="https://www.fema.gov/grants/preparedness/nonprofit-security"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am.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datacounts.net/nsgp/"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rems.ed.gov/SITEASSESS.aspx" TargetMode="External"/><Relationship Id="rId3" Type="http://schemas.openxmlformats.org/officeDocument/2006/relationships/hyperlink" Target="https://www.cisa.gov/houses-of-worship" TargetMode="External"/><Relationship Id="rId7" Type="http://schemas.openxmlformats.org/officeDocument/2006/relationships/hyperlink" Target="https://www.cisa.gov/school-security-assessment-too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cisa.gov/faith-based-organizations-houses-worship" TargetMode="External"/><Relationship Id="rId5" Type="http://schemas.openxmlformats.org/officeDocument/2006/relationships/hyperlink" Target="https://www.cisa.gov/resources-tools/resources/protecting-places-worship-six-steps-enhance-security-against-targeted-violence" TargetMode="External"/><Relationship Id="rId4" Type="http://schemas.openxmlformats.org/officeDocument/2006/relationships/hyperlink" Target="https://www.cisa.gov/publication/houses-worship-security-self-assessmen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isa.gov/faith-based-organizations-houses-worshi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cisa.gov/houses-of-worship" TargetMode="External"/><Relationship Id="rId4" Type="http://schemas.openxmlformats.org/officeDocument/2006/relationships/hyperlink" Target="https://www.cisa.gov/publication/houses-worship-security-self-assess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7BE96-0781-5589-5626-CBE8A0323EC9}"/>
              </a:ext>
            </a:extLst>
          </p:cNvPr>
          <p:cNvSpPr>
            <a:spLocks noGrp="1"/>
          </p:cNvSpPr>
          <p:nvPr>
            <p:ph type="ctrTitle" idx="4294967295"/>
          </p:nvPr>
        </p:nvSpPr>
        <p:spPr>
          <a:xfrm>
            <a:off x="610156" y="1132788"/>
            <a:ext cx="7204665" cy="3642851"/>
          </a:xfrm>
        </p:spPr>
        <p:txBody>
          <a:bodyPr>
            <a:normAutofit/>
          </a:bodyPr>
          <a:lstStyle/>
          <a:p>
            <a:r>
              <a:rPr lang="en-US" dirty="0"/>
              <a:t>Infotainment and Electronic control module data</a:t>
            </a:r>
          </a:p>
        </p:txBody>
      </p:sp>
      <p:sp>
        <p:nvSpPr>
          <p:cNvPr id="3" name="Subtitle 2">
            <a:extLst>
              <a:ext uri="{FF2B5EF4-FFF2-40B4-BE49-F238E27FC236}">
                <a16:creationId xmlns:a16="http://schemas.microsoft.com/office/drawing/2014/main" id="{A30BD356-C6F5-02BC-3A5A-2D26FA884E60}"/>
              </a:ext>
            </a:extLst>
          </p:cNvPr>
          <p:cNvSpPr>
            <a:spLocks noGrp="1"/>
          </p:cNvSpPr>
          <p:nvPr>
            <p:ph type="subTitle" idx="1"/>
          </p:nvPr>
        </p:nvSpPr>
        <p:spPr>
          <a:xfrm>
            <a:off x="849745" y="2954213"/>
            <a:ext cx="6742546" cy="1309413"/>
          </a:xfrm>
        </p:spPr>
        <p:txBody>
          <a:bodyPr>
            <a:noAutofit/>
          </a:bodyPr>
          <a:lstStyle/>
          <a:p>
            <a:r>
              <a:rPr lang="en-US" sz="3600" dirty="0"/>
              <a:t>Nonprofit Security Grant Program</a:t>
            </a:r>
            <a:br>
              <a:rPr lang="en-US" sz="3600" dirty="0"/>
            </a:br>
            <a:r>
              <a:rPr lang="en-US" sz="3600" dirty="0"/>
              <a:t>-Application Process-	</a:t>
            </a:r>
          </a:p>
        </p:txBody>
      </p:sp>
    </p:spTree>
    <p:extLst>
      <p:ext uri="{BB962C8B-B14F-4D97-AF65-F5344CB8AC3E}">
        <p14:creationId xmlns:p14="http://schemas.microsoft.com/office/powerpoint/2010/main" val="293941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01437-FB0E-0FC5-E4A3-43DB5A546F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839B48-44FD-3AAE-3813-3D0770B59EBB}"/>
              </a:ext>
            </a:extLst>
          </p:cNvPr>
          <p:cNvSpPr>
            <a:spLocks noGrp="1"/>
          </p:cNvSpPr>
          <p:nvPr>
            <p:ph type="title"/>
          </p:nvPr>
        </p:nvSpPr>
        <p:spPr>
          <a:xfrm>
            <a:off x="307602" y="609600"/>
            <a:ext cx="9905998" cy="838200"/>
          </a:xfrm>
        </p:spPr>
        <p:txBody>
          <a:bodyPr/>
          <a:lstStyle/>
          <a:p>
            <a:r>
              <a:rPr lang="en-US" b="1" dirty="0">
                <a:solidFill>
                  <a:schemeClr val="accent1"/>
                </a:solidFill>
              </a:rPr>
              <a:t>NSGP Eligibility</a:t>
            </a:r>
          </a:p>
        </p:txBody>
      </p:sp>
      <p:sp>
        <p:nvSpPr>
          <p:cNvPr id="3" name="Content Placeholder 2">
            <a:extLst>
              <a:ext uri="{FF2B5EF4-FFF2-40B4-BE49-F238E27FC236}">
                <a16:creationId xmlns:a16="http://schemas.microsoft.com/office/drawing/2014/main" id="{0F2C33B0-4C89-4917-D00E-363406359C75}"/>
              </a:ext>
            </a:extLst>
          </p:cNvPr>
          <p:cNvSpPr>
            <a:spLocks noGrp="1"/>
          </p:cNvSpPr>
          <p:nvPr>
            <p:ph idx="1"/>
          </p:nvPr>
        </p:nvSpPr>
        <p:spPr>
          <a:xfrm>
            <a:off x="307600" y="1447800"/>
            <a:ext cx="11576797" cy="4888195"/>
          </a:xfrm>
        </p:spPr>
        <p:txBody>
          <a:bodyPr>
            <a:noAutofit/>
          </a:bodyPr>
          <a:lstStyle/>
          <a:p>
            <a:r>
              <a:rPr lang="en-US" sz="2000" dirty="0"/>
              <a:t>The SAA is the only entity eligible to apply for NSGP funds on behalf of eligible nonprofit organizations that have been determined to be at high risk of terrorist attack. </a:t>
            </a:r>
          </a:p>
          <a:p>
            <a:r>
              <a:rPr lang="en-US" sz="2000" dirty="0"/>
              <a:t>Eligible nonprofit organizations are those organizations described under section 501(c)(3) of the Internal Revenue Code of 1986, Title 26 of the U.S.C., and exempt from tax under section 501(a) of such Code. </a:t>
            </a:r>
          </a:p>
          <a:p>
            <a:r>
              <a:rPr lang="en-US" sz="2000" dirty="0"/>
              <a:t>For NSGP-UA, nonprofit organizations must be located within one of the UASI-designated urban areas, listed in the FY 2026 NSGP Notice of Funding Opportunity (NOFO). </a:t>
            </a:r>
          </a:p>
          <a:p>
            <a:pPr lvl="1"/>
            <a:r>
              <a:rPr lang="en-US" dirty="0"/>
              <a:t>***The following KC Metro counties will apply through Missouri:  Johnson, Leavenworth, Wyandotte.***</a:t>
            </a:r>
          </a:p>
          <a:p>
            <a:r>
              <a:rPr lang="en-US" sz="2000" dirty="0"/>
              <a:t>For NSGP-S, nonprofit organizations may be located anywhere within a state or territory, outside of a UASI-designated urban area. </a:t>
            </a:r>
          </a:p>
          <a:p>
            <a:pPr lvl="1"/>
            <a:r>
              <a:rPr lang="en-US" dirty="0"/>
              <a:t>If you receive any public tax dollars for operation, you are not eligible. </a:t>
            </a:r>
          </a:p>
        </p:txBody>
      </p:sp>
      <p:sp>
        <p:nvSpPr>
          <p:cNvPr id="4" name="Slide Number Placeholder 3">
            <a:extLst>
              <a:ext uri="{FF2B5EF4-FFF2-40B4-BE49-F238E27FC236}">
                <a16:creationId xmlns:a16="http://schemas.microsoft.com/office/drawing/2014/main" id="{01B483D5-4FD0-A724-54F0-268626020009}"/>
              </a:ext>
            </a:extLst>
          </p:cNvPr>
          <p:cNvSpPr>
            <a:spLocks noGrp="1"/>
          </p:cNvSpPr>
          <p:nvPr>
            <p:ph type="sldNum" sz="quarter" idx="12"/>
          </p:nvPr>
        </p:nvSpPr>
        <p:spPr>
          <a:xfrm>
            <a:off x="11420911" y="6492875"/>
            <a:ext cx="771089" cy="365125"/>
          </a:xfrm>
        </p:spPr>
        <p:txBody>
          <a:bodyPr/>
          <a:lstStyle/>
          <a:p>
            <a:fld id="{F386D023-77AF-45F7-BF29-4FEFE9175272}" type="slidenum">
              <a:rPr lang="en-US" smtClean="0"/>
              <a:t>10</a:t>
            </a:fld>
            <a:endParaRPr lang="en-US" dirty="0"/>
          </a:p>
        </p:txBody>
      </p:sp>
    </p:spTree>
    <p:extLst>
      <p:ext uri="{BB962C8B-B14F-4D97-AF65-F5344CB8AC3E}">
        <p14:creationId xmlns:p14="http://schemas.microsoft.com/office/powerpoint/2010/main" val="682339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F734D-C7D9-9903-CCC8-1BA5133A32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5C1B6-4048-64AB-B851-C608E7E92BFA}"/>
              </a:ext>
            </a:extLst>
          </p:cNvPr>
          <p:cNvSpPr>
            <a:spLocks noGrp="1"/>
          </p:cNvSpPr>
          <p:nvPr>
            <p:ph type="title"/>
          </p:nvPr>
        </p:nvSpPr>
        <p:spPr>
          <a:xfrm>
            <a:off x="535405" y="39281"/>
            <a:ext cx="10254190" cy="1905000"/>
          </a:xfrm>
        </p:spPr>
        <p:txBody>
          <a:bodyPr/>
          <a:lstStyle/>
          <a:p>
            <a:r>
              <a:rPr lang="en-US" b="1" dirty="0">
                <a:solidFill>
                  <a:schemeClr val="accent1"/>
                </a:solidFill>
              </a:rPr>
              <a:t>NSGP Funding</a:t>
            </a:r>
          </a:p>
        </p:txBody>
      </p:sp>
      <p:sp>
        <p:nvSpPr>
          <p:cNvPr id="3" name="Content Placeholder 2">
            <a:extLst>
              <a:ext uri="{FF2B5EF4-FFF2-40B4-BE49-F238E27FC236}">
                <a16:creationId xmlns:a16="http://schemas.microsoft.com/office/drawing/2014/main" id="{624316AF-969D-9ACD-3833-02C78A179795}"/>
              </a:ext>
            </a:extLst>
          </p:cNvPr>
          <p:cNvSpPr>
            <a:spLocks noGrp="1"/>
          </p:cNvSpPr>
          <p:nvPr>
            <p:ph idx="1"/>
          </p:nvPr>
        </p:nvSpPr>
        <p:spPr>
          <a:xfrm>
            <a:off x="607596" y="1446739"/>
            <a:ext cx="10889640" cy="4910929"/>
          </a:xfrm>
        </p:spPr>
        <p:txBody>
          <a:bodyPr>
            <a:noAutofit/>
          </a:bodyPr>
          <a:lstStyle/>
          <a:p>
            <a:r>
              <a:rPr lang="en-US" sz="2000" dirty="0"/>
              <a:t>In the past, the total amount of funds under this grant program Nationwide is $90 million, of which $50 million is for NSGP-Urban Area (UA) and $40 million is for NSGP-State (S).</a:t>
            </a:r>
          </a:p>
          <a:p>
            <a:r>
              <a:rPr lang="en-US" sz="2000" dirty="0"/>
              <a:t>For NSGP-S, the SAA may limit and has determined an award cap for individual subawards up to a maximum of $150,000 per applicant (per facility with individual address) not to exceed $450,000 per organization. </a:t>
            </a:r>
          </a:p>
          <a:p>
            <a:r>
              <a:rPr lang="en-US" sz="2000" dirty="0"/>
              <a:t>This cap allows more nonprofits to compete for funds for security enhancements.</a:t>
            </a:r>
          </a:p>
          <a:p>
            <a:r>
              <a:rPr lang="en-US" sz="2000" dirty="0"/>
              <a:t>Please do not simply apply for the maximum amount “just because”. All funding needs must be justified, and you must be able to complete all activities within a designated performance period set by the SAA.</a:t>
            </a:r>
          </a:p>
          <a:p>
            <a:r>
              <a:rPr lang="en-US" sz="2000" dirty="0"/>
              <a:t>You can list out and justify a need for more funding in the narrative portion of your IJ, but your funding request cannot exceed the KS cap of $150,000. The listed expenses in the 2nd portion of the Target Hardening (where AEL #’s are listed must equal the requested amount).</a:t>
            </a:r>
          </a:p>
        </p:txBody>
      </p:sp>
      <p:sp>
        <p:nvSpPr>
          <p:cNvPr id="4" name="Slide Number Placeholder 3">
            <a:extLst>
              <a:ext uri="{FF2B5EF4-FFF2-40B4-BE49-F238E27FC236}">
                <a16:creationId xmlns:a16="http://schemas.microsoft.com/office/drawing/2014/main" id="{3FBAE8ED-0F40-AF23-E629-9EBDEC18A3C2}"/>
              </a:ext>
            </a:extLst>
          </p:cNvPr>
          <p:cNvSpPr>
            <a:spLocks noGrp="1"/>
          </p:cNvSpPr>
          <p:nvPr>
            <p:ph type="sldNum" sz="quarter" idx="12"/>
          </p:nvPr>
        </p:nvSpPr>
        <p:spPr/>
        <p:txBody>
          <a:bodyPr/>
          <a:lstStyle/>
          <a:p>
            <a:fld id="{F386D023-77AF-45F7-BF29-4FEFE9175272}" type="slidenum">
              <a:rPr lang="en-US" smtClean="0"/>
              <a:t>11</a:t>
            </a:fld>
            <a:endParaRPr lang="en-US"/>
          </a:p>
        </p:txBody>
      </p:sp>
    </p:spTree>
    <p:extLst>
      <p:ext uri="{BB962C8B-B14F-4D97-AF65-F5344CB8AC3E}">
        <p14:creationId xmlns:p14="http://schemas.microsoft.com/office/powerpoint/2010/main" val="2661100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F91AB-2166-D416-4A8D-8E1A1F2C02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40101-2BC4-104D-6E1D-465995EE2D97}"/>
              </a:ext>
            </a:extLst>
          </p:cNvPr>
          <p:cNvSpPr>
            <a:spLocks noGrp="1"/>
          </p:cNvSpPr>
          <p:nvPr>
            <p:ph type="title"/>
          </p:nvPr>
        </p:nvSpPr>
        <p:spPr>
          <a:xfrm>
            <a:off x="336885" y="39281"/>
            <a:ext cx="10452710" cy="1711314"/>
          </a:xfrm>
        </p:spPr>
        <p:txBody>
          <a:bodyPr/>
          <a:lstStyle/>
          <a:p>
            <a:r>
              <a:rPr lang="en-US" b="1" dirty="0">
                <a:solidFill>
                  <a:schemeClr val="accent1"/>
                </a:solidFill>
              </a:rPr>
              <a:t>NSGP Funding Guidelines</a:t>
            </a:r>
          </a:p>
        </p:txBody>
      </p:sp>
      <p:sp>
        <p:nvSpPr>
          <p:cNvPr id="3" name="Content Placeholder 2">
            <a:extLst>
              <a:ext uri="{FF2B5EF4-FFF2-40B4-BE49-F238E27FC236}">
                <a16:creationId xmlns:a16="http://schemas.microsoft.com/office/drawing/2014/main" id="{CE95035F-E4D6-9098-C229-5DA7AF2E8A7A}"/>
              </a:ext>
            </a:extLst>
          </p:cNvPr>
          <p:cNvSpPr>
            <a:spLocks noGrp="1"/>
          </p:cNvSpPr>
          <p:nvPr>
            <p:ph idx="1"/>
          </p:nvPr>
        </p:nvSpPr>
        <p:spPr>
          <a:xfrm>
            <a:off x="336885" y="1344470"/>
            <a:ext cx="11291636" cy="5200708"/>
          </a:xfrm>
        </p:spPr>
        <p:txBody>
          <a:bodyPr>
            <a:noAutofit/>
          </a:bodyPr>
          <a:lstStyle/>
          <a:p>
            <a:r>
              <a:rPr lang="en-US" sz="1800" dirty="0"/>
              <a:t>NSGP allowable costs are focused on security-related activities. </a:t>
            </a:r>
          </a:p>
          <a:p>
            <a:r>
              <a:rPr lang="en-US" sz="1800" dirty="0"/>
              <a:t>Funding can be used for;</a:t>
            </a:r>
          </a:p>
          <a:p>
            <a:pPr lvl="1"/>
            <a:r>
              <a:rPr lang="en-US" sz="1800" dirty="0"/>
              <a:t>contracted security personnel</a:t>
            </a:r>
          </a:p>
          <a:p>
            <a:pPr lvl="1"/>
            <a:r>
              <a:rPr lang="en-US" sz="1800" dirty="0"/>
              <a:t>security-related planning</a:t>
            </a:r>
          </a:p>
          <a:p>
            <a:pPr lvl="1"/>
            <a:r>
              <a:rPr lang="en-US" sz="1800" dirty="0"/>
              <a:t>security-related exercises</a:t>
            </a:r>
          </a:p>
          <a:p>
            <a:pPr lvl="1"/>
            <a:r>
              <a:rPr lang="en-US" sz="1800" dirty="0"/>
              <a:t>security-related training</a:t>
            </a:r>
          </a:p>
          <a:p>
            <a:pPr lvl="1"/>
            <a:r>
              <a:rPr lang="en-US" sz="1800" dirty="0"/>
              <a:t>and the acquisition and installation of security equipment on real property (including buildings and improvements) owned or leased by the nonprofit organization at the time of application.</a:t>
            </a:r>
          </a:p>
          <a:p>
            <a:pPr marL="0" indent="0">
              <a:buNone/>
            </a:pPr>
            <a:r>
              <a:rPr lang="en-US" sz="1800" dirty="0"/>
              <a:t>Note: funds are </a:t>
            </a:r>
            <a:r>
              <a:rPr lang="en-US" sz="1800" b="1" dirty="0"/>
              <a:t>not for cosmetic improvements</a:t>
            </a:r>
            <a:r>
              <a:rPr lang="en-US" sz="1800" dirty="0"/>
              <a:t>, they must be specific to security enhancements. FEMA closely scrutinized project descriptions and will place financial holds where it is not clear.</a:t>
            </a:r>
          </a:p>
          <a:p>
            <a:r>
              <a:rPr lang="en-US" sz="1800" b="1" dirty="0"/>
              <a:t>Landscaping is not an allowable cost</a:t>
            </a:r>
            <a:r>
              <a:rPr lang="en-US" sz="1800" dirty="0"/>
              <a:t>- even if you believe it increases security- talk to the SAA for clarification.</a:t>
            </a:r>
          </a:p>
          <a:p>
            <a:pPr marL="0" indent="0">
              <a:buNone/>
            </a:pPr>
            <a:r>
              <a:rPr lang="en-US" sz="1800" dirty="0"/>
              <a:t>Funding is not meant for long-term dependency and meant to increase self-reliance.	</a:t>
            </a:r>
          </a:p>
          <a:p>
            <a:pPr marL="0" indent="0">
              <a:buNone/>
            </a:pPr>
            <a:r>
              <a:rPr lang="en-US" sz="1800" b="1" dirty="0"/>
              <a:t>Nonprofits should plan for future self-sustainment. </a:t>
            </a:r>
          </a:p>
        </p:txBody>
      </p:sp>
      <p:sp>
        <p:nvSpPr>
          <p:cNvPr id="4" name="Slide Number Placeholder 3">
            <a:extLst>
              <a:ext uri="{FF2B5EF4-FFF2-40B4-BE49-F238E27FC236}">
                <a16:creationId xmlns:a16="http://schemas.microsoft.com/office/drawing/2014/main" id="{81D99EA9-3C8B-C96D-5588-1676C395A1B9}"/>
              </a:ext>
            </a:extLst>
          </p:cNvPr>
          <p:cNvSpPr>
            <a:spLocks noGrp="1"/>
          </p:cNvSpPr>
          <p:nvPr>
            <p:ph type="sldNum" sz="quarter" idx="12"/>
          </p:nvPr>
        </p:nvSpPr>
        <p:spPr/>
        <p:txBody>
          <a:bodyPr/>
          <a:lstStyle/>
          <a:p>
            <a:fld id="{F386D023-77AF-45F7-BF29-4FEFE9175272}" type="slidenum">
              <a:rPr lang="en-US" smtClean="0"/>
              <a:t>12</a:t>
            </a:fld>
            <a:endParaRPr lang="en-US"/>
          </a:p>
        </p:txBody>
      </p:sp>
    </p:spTree>
    <p:extLst>
      <p:ext uri="{BB962C8B-B14F-4D97-AF65-F5344CB8AC3E}">
        <p14:creationId xmlns:p14="http://schemas.microsoft.com/office/powerpoint/2010/main" val="271141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90D42-833C-9FD0-ABE3-FDF9A72CE2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804CB-7CF2-1209-463A-D0CEFB8B02BE}"/>
              </a:ext>
            </a:extLst>
          </p:cNvPr>
          <p:cNvSpPr>
            <a:spLocks noGrp="1"/>
          </p:cNvSpPr>
          <p:nvPr>
            <p:ph type="title"/>
          </p:nvPr>
        </p:nvSpPr>
        <p:spPr>
          <a:xfrm>
            <a:off x="619626" y="39281"/>
            <a:ext cx="10169969" cy="1905000"/>
          </a:xfrm>
        </p:spPr>
        <p:txBody>
          <a:bodyPr/>
          <a:lstStyle/>
          <a:p>
            <a:r>
              <a:rPr lang="en-US" b="1" dirty="0">
                <a:solidFill>
                  <a:schemeClr val="accent1"/>
                </a:solidFill>
              </a:rPr>
              <a:t>NSGP Objectives</a:t>
            </a:r>
          </a:p>
        </p:txBody>
      </p:sp>
      <p:sp>
        <p:nvSpPr>
          <p:cNvPr id="3" name="Content Placeholder 2">
            <a:extLst>
              <a:ext uri="{FF2B5EF4-FFF2-40B4-BE49-F238E27FC236}">
                <a16:creationId xmlns:a16="http://schemas.microsoft.com/office/drawing/2014/main" id="{76C7C15C-397D-8F02-5E89-95903E095C8C}"/>
              </a:ext>
            </a:extLst>
          </p:cNvPr>
          <p:cNvSpPr>
            <a:spLocks noGrp="1"/>
          </p:cNvSpPr>
          <p:nvPr>
            <p:ph idx="1"/>
          </p:nvPr>
        </p:nvSpPr>
        <p:spPr>
          <a:xfrm>
            <a:off x="619626" y="1446739"/>
            <a:ext cx="10877609" cy="4801660"/>
          </a:xfrm>
        </p:spPr>
        <p:txBody>
          <a:bodyPr>
            <a:noAutofit/>
          </a:bodyPr>
          <a:lstStyle/>
          <a:p>
            <a:r>
              <a:rPr lang="en-US" dirty="0"/>
              <a:t>Build and sustain core capabilities </a:t>
            </a:r>
            <a:br>
              <a:rPr lang="en-US" dirty="0"/>
            </a:br>
            <a:endParaRPr lang="en-US" dirty="0"/>
          </a:p>
          <a:p>
            <a:r>
              <a:rPr lang="en-US" dirty="0"/>
              <a:t>Strengthen governance integration between private nonprofit entities and Federal, state, and local governments </a:t>
            </a:r>
            <a:br>
              <a:rPr lang="en-US" dirty="0"/>
            </a:br>
            <a:endParaRPr lang="en-US" dirty="0"/>
          </a:p>
          <a:p>
            <a:r>
              <a:rPr lang="en-US" dirty="0"/>
              <a:t>Encourage a whole community approach to security and emergency management </a:t>
            </a:r>
            <a:br>
              <a:rPr lang="en-US" dirty="0"/>
            </a:br>
            <a:endParaRPr lang="en-US" dirty="0"/>
          </a:p>
          <a:p>
            <a:r>
              <a:rPr lang="en-US" dirty="0"/>
              <a:t>Support for physical security enhancements and other security activities to nonprofit organizations that are at high risk of a terrorist attack.</a:t>
            </a:r>
          </a:p>
        </p:txBody>
      </p:sp>
      <p:sp>
        <p:nvSpPr>
          <p:cNvPr id="4" name="Slide Number Placeholder 3">
            <a:extLst>
              <a:ext uri="{FF2B5EF4-FFF2-40B4-BE49-F238E27FC236}">
                <a16:creationId xmlns:a16="http://schemas.microsoft.com/office/drawing/2014/main" id="{329565EF-68D4-FA50-6E83-FDBDD4D72857}"/>
              </a:ext>
            </a:extLst>
          </p:cNvPr>
          <p:cNvSpPr>
            <a:spLocks noGrp="1"/>
          </p:cNvSpPr>
          <p:nvPr>
            <p:ph type="sldNum" sz="quarter" idx="12"/>
          </p:nvPr>
        </p:nvSpPr>
        <p:spPr/>
        <p:txBody>
          <a:bodyPr/>
          <a:lstStyle/>
          <a:p>
            <a:fld id="{F386D023-77AF-45F7-BF29-4FEFE9175272}" type="slidenum">
              <a:rPr lang="en-US" smtClean="0"/>
              <a:t>13</a:t>
            </a:fld>
            <a:endParaRPr lang="en-US"/>
          </a:p>
        </p:txBody>
      </p:sp>
    </p:spTree>
    <p:extLst>
      <p:ext uri="{BB962C8B-B14F-4D97-AF65-F5344CB8AC3E}">
        <p14:creationId xmlns:p14="http://schemas.microsoft.com/office/powerpoint/2010/main" val="961941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08176-4D4E-42C9-1D4B-DE0966B83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280B2-B65A-AA4C-24CC-C3AC5F2A9CA4}"/>
              </a:ext>
            </a:extLst>
          </p:cNvPr>
          <p:cNvSpPr>
            <a:spLocks noGrp="1"/>
          </p:cNvSpPr>
          <p:nvPr>
            <p:ph type="title"/>
          </p:nvPr>
        </p:nvSpPr>
        <p:spPr>
          <a:xfrm>
            <a:off x="613612" y="39281"/>
            <a:ext cx="10175984" cy="1765456"/>
          </a:xfrm>
        </p:spPr>
        <p:txBody>
          <a:bodyPr/>
          <a:lstStyle/>
          <a:p>
            <a:r>
              <a:rPr lang="en-US" b="1" dirty="0">
                <a:solidFill>
                  <a:schemeClr val="accent1"/>
                </a:solidFill>
              </a:rPr>
              <a:t>NSGP Priorities</a:t>
            </a:r>
          </a:p>
        </p:txBody>
      </p:sp>
      <p:sp>
        <p:nvSpPr>
          <p:cNvPr id="3" name="Content Placeholder 2">
            <a:extLst>
              <a:ext uri="{FF2B5EF4-FFF2-40B4-BE49-F238E27FC236}">
                <a16:creationId xmlns:a16="http://schemas.microsoft.com/office/drawing/2014/main" id="{D1AB0703-6133-E7F9-01FA-EADCDFF316BE}"/>
              </a:ext>
            </a:extLst>
          </p:cNvPr>
          <p:cNvSpPr>
            <a:spLocks noGrp="1"/>
          </p:cNvSpPr>
          <p:nvPr>
            <p:ph idx="1"/>
          </p:nvPr>
        </p:nvSpPr>
        <p:spPr>
          <a:xfrm>
            <a:off x="663618" y="1350487"/>
            <a:ext cx="10757293" cy="4801660"/>
          </a:xfrm>
        </p:spPr>
        <p:txBody>
          <a:bodyPr>
            <a:noAutofit/>
          </a:bodyPr>
          <a:lstStyle/>
          <a:p>
            <a:pPr marL="0" indent="0">
              <a:buNone/>
            </a:pPr>
            <a:r>
              <a:rPr lang="en-US" dirty="0"/>
              <a:t>Given the evolving threat landscape, it is incumbent upon DHS/FEMA to continuously evaluate the national risk profile and set priorities that help ensure appropriate allocation of scarce security dollars. </a:t>
            </a:r>
          </a:p>
          <a:p>
            <a:pPr marL="0" indent="0">
              <a:buNone/>
            </a:pPr>
            <a:r>
              <a:rPr lang="en-US" dirty="0"/>
              <a:t>In assessing the national risk profile, one area attracts the most concern: </a:t>
            </a:r>
          </a:p>
          <a:p>
            <a:r>
              <a:rPr lang="en-US" dirty="0"/>
              <a:t>Enhancing the protection of </a:t>
            </a:r>
            <a:r>
              <a:rPr lang="en-US" b="1" dirty="0"/>
              <a:t>soft targets/crowded places</a:t>
            </a:r>
            <a:r>
              <a:rPr lang="en-US" dirty="0"/>
              <a:t>; Likewise, there are several enduring security needs that crosscut the homeland security enterprise. The following are second-tier priorities that help recipients implement a comprehensive approach to securing communities: </a:t>
            </a:r>
          </a:p>
          <a:p>
            <a:pPr lvl="1"/>
            <a:r>
              <a:rPr lang="en-US" sz="2400" dirty="0"/>
              <a:t>Effective planning; </a:t>
            </a:r>
          </a:p>
          <a:p>
            <a:pPr lvl="1"/>
            <a:r>
              <a:rPr lang="en-US" sz="2400" dirty="0"/>
              <a:t>Training and awareness campaigns; and </a:t>
            </a:r>
          </a:p>
          <a:p>
            <a:pPr lvl="1"/>
            <a:r>
              <a:rPr lang="en-US" sz="2400" dirty="0"/>
              <a:t>Exercises. </a:t>
            </a:r>
          </a:p>
        </p:txBody>
      </p:sp>
      <p:sp>
        <p:nvSpPr>
          <p:cNvPr id="4" name="Slide Number Placeholder 3">
            <a:extLst>
              <a:ext uri="{FF2B5EF4-FFF2-40B4-BE49-F238E27FC236}">
                <a16:creationId xmlns:a16="http://schemas.microsoft.com/office/drawing/2014/main" id="{38B83F6E-168E-6CCA-DFEB-DA2FFAA0AAAB}"/>
              </a:ext>
            </a:extLst>
          </p:cNvPr>
          <p:cNvSpPr>
            <a:spLocks noGrp="1"/>
          </p:cNvSpPr>
          <p:nvPr>
            <p:ph type="sldNum" sz="quarter" idx="12"/>
          </p:nvPr>
        </p:nvSpPr>
        <p:spPr/>
        <p:txBody>
          <a:bodyPr/>
          <a:lstStyle/>
          <a:p>
            <a:fld id="{F386D023-77AF-45F7-BF29-4FEFE9175272}" type="slidenum">
              <a:rPr lang="en-US" smtClean="0"/>
              <a:t>14</a:t>
            </a:fld>
            <a:endParaRPr lang="en-US"/>
          </a:p>
        </p:txBody>
      </p:sp>
    </p:spTree>
    <p:extLst>
      <p:ext uri="{BB962C8B-B14F-4D97-AF65-F5344CB8AC3E}">
        <p14:creationId xmlns:p14="http://schemas.microsoft.com/office/powerpoint/2010/main" val="3401904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E3A65-2861-6602-EF10-7E74500D52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AC33C2-3824-549F-3AFB-15BA133E6F0F}"/>
              </a:ext>
            </a:extLst>
          </p:cNvPr>
          <p:cNvSpPr>
            <a:spLocks noGrp="1"/>
          </p:cNvSpPr>
          <p:nvPr>
            <p:ph type="title"/>
          </p:nvPr>
        </p:nvSpPr>
        <p:spPr>
          <a:xfrm>
            <a:off x="883597" y="39281"/>
            <a:ext cx="9905998" cy="1905000"/>
          </a:xfrm>
        </p:spPr>
        <p:txBody>
          <a:bodyPr/>
          <a:lstStyle/>
          <a:p>
            <a:r>
              <a:rPr lang="en-US" b="1" dirty="0">
                <a:solidFill>
                  <a:schemeClr val="accent1"/>
                </a:solidFill>
              </a:rPr>
              <a:t>Priority Examples</a:t>
            </a:r>
          </a:p>
        </p:txBody>
      </p:sp>
      <p:graphicFrame>
        <p:nvGraphicFramePr>
          <p:cNvPr id="7" name="Content Placeholder 6">
            <a:extLst>
              <a:ext uri="{FF2B5EF4-FFF2-40B4-BE49-F238E27FC236}">
                <a16:creationId xmlns:a16="http://schemas.microsoft.com/office/drawing/2014/main" id="{BBACB44E-4F46-A43A-1882-0475DE825CBD}"/>
              </a:ext>
            </a:extLst>
          </p:cNvPr>
          <p:cNvGraphicFramePr>
            <a:graphicFrameLocks noGrp="1"/>
          </p:cNvGraphicFramePr>
          <p:nvPr>
            <p:ph idx="1"/>
            <p:extLst>
              <p:ext uri="{D42A27DB-BD31-4B8C-83A1-F6EECF244321}">
                <p14:modId xmlns:p14="http://schemas.microsoft.com/office/powerpoint/2010/main" val="2541916867"/>
              </p:ext>
            </p:extLst>
          </p:nvPr>
        </p:nvGraphicFramePr>
        <p:xfrm>
          <a:off x="883595" y="1398462"/>
          <a:ext cx="9906000" cy="4638040"/>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3138661986"/>
                    </a:ext>
                  </a:extLst>
                </a:gridCol>
                <a:gridCol w="4953000">
                  <a:extLst>
                    <a:ext uri="{9D8B030D-6E8A-4147-A177-3AD203B41FA5}">
                      <a16:colId xmlns:a16="http://schemas.microsoft.com/office/drawing/2014/main" val="1705093633"/>
                    </a:ext>
                  </a:extLst>
                </a:gridCol>
              </a:tblGrid>
              <a:tr h="370840">
                <a:tc>
                  <a:txBody>
                    <a:bodyPr/>
                    <a:lstStyle/>
                    <a:p>
                      <a:r>
                        <a:rPr lang="en-US" sz="1600" dirty="0">
                          <a:latin typeface="Tw Cen MT (Body)"/>
                        </a:rPr>
                        <a:t>Priority Area</a:t>
                      </a:r>
                    </a:p>
                  </a:txBody>
                  <a:tcPr/>
                </a:tc>
                <a:tc>
                  <a:txBody>
                    <a:bodyPr/>
                    <a:lstStyle/>
                    <a:p>
                      <a:r>
                        <a:rPr lang="en-US" sz="1600" dirty="0">
                          <a:latin typeface="Tw Cen MT (Body)"/>
                        </a:rPr>
                        <a:t>Example Project Type</a:t>
                      </a:r>
                    </a:p>
                  </a:txBody>
                  <a:tcPr/>
                </a:tc>
                <a:extLst>
                  <a:ext uri="{0D108BD9-81ED-4DB2-BD59-A6C34878D82A}">
                    <a16:rowId xmlns:a16="http://schemas.microsoft.com/office/drawing/2014/main" val="850713584"/>
                  </a:ext>
                </a:extLst>
              </a:tr>
              <a:tr h="370840">
                <a:tc>
                  <a:txBody>
                    <a:bodyPr/>
                    <a:lstStyle/>
                    <a:p>
                      <a:r>
                        <a:rPr lang="en-US" sz="1600" kern="1200" dirty="0">
                          <a:solidFill>
                            <a:srgbClr val="043061"/>
                          </a:solidFill>
                          <a:latin typeface="Tw Cen MT (Body)"/>
                          <a:ea typeface="+mn-ea"/>
                          <a:cs typeface="+mn-cs"/>
                        </a:rPr>
                        <a:t>Enhancing the Protection of</a:t>
                      </a:r>
                      <a:br>
                        <a:rPr lang="en-US" sz="1600" kern="1200" dirty="0">
                          <a:solidFill>
                            <a:srgbClr val="043061"/>
                          </a:solidFill>
                          <a:latin typeface="Tw Cen MT (Body)"/>
                          <a:ea typeface="+mn-ea"/>
                          <a:cs typeface="+mn-cs"/>
                        </a:rPr>
                      </a:br>
                      <a:r>
                        <a:rPr lang="en-US" sz="1600" kern="1200" dirty="0">
                          <a:solidFill>
                            <a:srgbClr val="043061"/>
                          </a:solidFill>
                          <a:latin typeface="Tw Cen MT (Body)"/>
                          <a:ea typeface="+mn-ea"/>
                          <a:cs typeface="+mn-cs"/>
                        </a:rPr>
                        <a:t>Soft Targets/Crowded Places</a:t>
                      </a:r>
                    </a:p>
                  </a:txBody>
                  <a:tcPr/>
                </a:tc>
                <a:tc>
                  <a:txBody>
                    <a:bodyPr/>
                    <a:lstStyle/>
                    <a:p>
                      <a:pPr>
                        <a:buFont typeface="Arial" panose="020B0604020202020204" pitchFamily="34" charset="0"/>
                        <a:buChar char="•"/>
                      </a:pPr>
                      <a:r>
                        <a:rPr lang="en-US" sz="1600" kern="1200" dirty="0">
                          <a:solidFill>
                            <a:srgbClr val="043061"/>
                          </a:solidFill>
                          <a:latin typeface="Tw Cen MT (Body)"/>
                          <a:ea typeface="+mn-ea"/>
                          <a:cs typeface="+mn-cs"/>
                        </a:rPr>
                        <a:t>Private security guards</a:t>
                      </a:r>
                    </a:p>
                    <a:p>
                      <a:pPr>
                        <a:buFont typeface="Arial" panose="020B0604020202020204" pitchFamily="34" charset="0"/>
                        <a:buChar char="•"/>
                      </a:pPr>
                      <a:r>
                        <a:rPr lang="en-US" sz="1600" kern="1200" dirty="0">
                          <a:solidFill>
                            <a:srgbClr val="043061"/>
                          </a:solidFill>
                          <a:latin typeface="Tw Cen MT (Body)"/>
                          <a:ea typeface="+mn-ea"/>
                          <a:cs typeface="+mn-cs"/>
                        </a:rPr>
                        <a:t>Physical security enhancements</a:t>
                      </a:r>
                    </a:p>
                    <a:p>
                      <a:pPr marL="742950" lvl="1" indent="-285750">
                        <a:buFont typeface="Arial" panose="020B0604020202020204" pitchFamily="34" charset="0"/>
                        <a:buChar char="•"/>
                      </a:pPr>
                      <a:r>
                        <a:rPr lang="en-US" sz="1600" kern="1200" dirty="0">
                          <a:solidFill>
                            <a:srgbClr val="043061"/>
                          </a:solidFill>
                          <a:latin typeface="Tw Cen MT (Body)"/>
                          <a:ea typeface="+mn-ea"/>
                          <a:cs typeface="+mn-cs"/>
                        </a:rPr>
                        <a:t>Security cameras (CCTV)</a:t>
                      </a:r>
                    </a:p>
                    <a:p>
                      <a:pPr marL="742950" lvl="1" indent="-285750">
                        <a:buFont typeface="Arial" panose="020B0604020202020204" pitchFamily="34" charset="0"/>
                        <a:buChar char="•"/>
                      </a:pPr>
                      <a:r>
                        <a:rPr lang="en-US" sz="1600" kern="1200" dirty="0">
                          <a:solidFill>
                            <a:srgbClr val="043061"/>
                          </a:solidFill>
                          <a:latin typeface="Tw Cen MT (Body)"/>
                          <a:ea typeface="+mn-ea"/>
                          <a:cs typeface="+mn-cs"/>
                        </a:rPr>
                        <a:t>Security screening equipment for people and baggage</a:t>
                      </a:r>
                    </a:p>
                    <a:p>
                      <a:pPr marL="742950" lvl="1" indent="-285750">
                        <a:buFont typeface="Arial" panose="020B0604020202020204" pitchFamily="34" charset="0"/>
                        <a:buChar char="•"/>
                      </a:pPr>
                      <a:r>
                        <a:rPr lang="en-US" sz="1600" kern="1200" dirty="0">
                          <a:solidFill>
                            <a:srgbClr val="043061"/>
                          </a:solidFill>
                          <a:latin typeface="Tw Cen MT (Body)"/>
                          <a:ea typeface="+mn-ea"/>
                          <a:cs typeface="+mn-cs"/>
                        </a:rPr>
                        <a:t>Access controls: Fencing, gates, barriers, etc.</a:t>
                      </a:r>
                    </a:p>
                  </a:txBody>
                  <a:tcPr/>
                </a:tc>
                <a:extLst>
                  <a:ext uri="{0D108BD9-81ED-4DB2-BD59-A6C34878D82A}">
                    <a16:rowId xmlns:a16="http://schemas.microsoft.com/office/drawing/2014/main" val="2699337541"/>
                  </a:ext>
                </a:extLst>
              </a:tr>
              <a:tr h="370840">
                <a:tc>
                  <a:txBody>
                    <a:bodyPr/>
                    <a:lstStyle/>
                    <a:p>
                      <a:r>
                        <a:rPr lang="en-US" sz="1600" kern="1200" dirty="0">
                          <a:solidFill>
                            <a:srgbClr val="043061"/>
                          </a:solidFill>
                          <a:latin typeface="Tw Cen MT (Body)"/>
                          <a:ea typeface="+mn-ea"/>
                          <a:cs typeface="+mn-cs"/>
                        </a:rPr>
                        <a:t>Planning</a:t>
                      </a:r>
                    </a:p>
                    <a:p>
                      <a:endParaRPr lang="en-US" sz="1600" dirty="0">
                        <a:latin typeface="Tw Cen MT (Body)"/>
                      </a:endParaRPr>
                    </a:p>
                  </a:txBody>
                  <a:tcPr/>
                </a:tc>
                <a:tc>
                  <a:txBody>
                    <a:bodyPr/>
                    <a:lstStyle/>
                    <a:p>
                      <a:pPr>
                        <a:buFont typeface="Arial" panose="020B0604020202020204" pitchFamily="34" charset="0"/>
                        <a:buChar char="•"/>
                      </a:pPr>
                      <a:r>
                        <a:rPr lang="en-US" sz="1600" kern="1200" dirty="0">
                          <a:solidFill>
                            <a:srgbClr val="043061"/>
                          </a:solidFill>
                          <a:latin typeface="Tw Cen MT (Body)"/>
                          <a:ea typeface="+mn-ea"/>
                          <a:cs typeface="+mn-cs"/>
                        </a:rPr>
                        <a:t>Conduct or enhancement of security risk assessments</a:t>
                      </a:r>
                    </a:p>
                    <a:p>
                      <a:pPr>
                        <a:buFont typeface="Arial" panose="020B0604020202020204" pitchFamily="34" charset="0"/>
                        <a:buChar char="•"/>
                      </a:pPr>
                      <a:r>
                        <a:rPr lang="en-US" sz="1600" kern="1200" dirty="0">
                          <a:solidFill>
                            <a:srgbClr val="043061"/>
                          </a:solidFill>
                          <a:latin typeface="Tw Cen MT (Body)"/>
                          <a:ea typeface="+mn-ea"/>
                          <a:cs typeface="+mn-cs"/>
                        </a:rPr>
                        <a:t>Development of:</a:t>
                      </a:r>
                    </a:p>
                    <a:p>
                      <a:pPr marL="742950" lvl="1" indent="-285750">
                        <a:buFont typeface="Arial" panose="020B0604020202020204" pitchFamily="34" charset="0"/>
                        <a:buChar char="•"/>
                      </a:pPr>
                      <a:r>
                        <a:rPr lang="en-US" sz="1600" kern="1200" dirty="0">
                          <a:solidFill>
                            <a:srgbClr val="043061"/>
                          </a:solidFill>
                          <a:latin typeface="Tw Cen MT (Body)"/>
                          <a:ea typeface="+mn-ea"/>
                          <a:cs typeface="+mn-cs"/>
                        </a:rPr>
                        <a:t>Security plans and protocols</a:t>
                      </a:r>
                    </a:p>
                    <a:p>
                      <a:pPr marL="742950" lvl="1" indent="-285750">
                        <a:buFont typeface="Arial" panose="020B0604020202020204" pitchFamily="34" charset="0"/>
                        <a:buChar char="•"/>
                      </a:pPr>
                      <a:r>
                        <a:rPr lang="en-US" sz="1600" kern="1200" dirty="0">
                          <a:solidFill>
                            <a:srgbClr val="043061"/>
                          </a:solidFill>
                          <a:latin typeface="Tw Cen MT (Body)"/>
                          <a:ea typeface="+mn-ea"/>
                          <a:cs typeface="+mn-cs"/>
                        </a:rPr>
                        <a:t>Emergency contingency plans</a:t>
                      </a:r>
                    </a:p>
                    <a:p>
                      <a:pPr marL="742950" lvl="1" indent="-285750">
                        <a:buFont typeface="Arial" panose="020B0604020202020204" pitchFamily="34" charset="0"/>
                        <a:buChar char="•"/>
                      </a:pPr>
                      <a:r>
                        <a:rPr lang="en-US" sz="1600" kern="1200" dirty="0">
                          <a:solidFill>
                            <a:srgbClr val="043061"/>
                          </a:solidFill>
                          <a:latin typeface="Tw Cen MT (Body)"/>
                          <a:ea typeface="+mn-ea"/>
                          <a:cs typeface="+mn-cs"/>
                        </a:rPr>
                        <a:t>Evacuation/shelter in place plans</a:t>
                      </a:r>
                    </a:p>
                  </a:txBody>
                  <a:tcPr/>
                </a:tc>
                <a:extLst>
                  <a:ext uri="{0D108BD9-81ED-4DB2-BD59-A6C34878D82A}">
                    <a16:rowId xmlns:a16="http://schemas.microsoft.com/office/drawing/2014/main" val="2819113989"/>
                  </a:ext>
                </a:extLst>
              </a:tr>
              <a:tr h="370840">
                <a:tc>
                  <a:txBody>
                    <a:bodyPr/>
                    <a:lstStyle/>
                    <a:p>
                      <a:r>
                        <a:rPr lang="en-US" sz="1600" kern="1200" dirty="0">
                          <a:solidFill>
                            <a:srgbClr val="043061"/>
                          </a:solidFill>
                          <a:latin typeface="Tw Cen MT (Body)"/>
                          <a:ea typeface="+mn-ea"/>
                          <a:cs typeface="+mn-cs"/>
                        </a:rPr>
                        <a:t>Training &amp; Awareness</a:t>
                      </a:r>
                    </a:p>
                    <a:p>
                      <a:endParaRPr lang="en-US" sz="1600" dirty="0">
                        <a:latin typeface="Tw Cen MT (Body)"/>
                      </a:endParaRPr>
                    </a:p>
                  </a:txBody>
                  <a:tcPr/>
                </a:tc>
                <a:tc>
                  <a:txBody>
                    <a:bodyPr/>
                    <a:lstStyle/>
                    <a:p>
                      <a:pPr>
                        <a:buFont typeface="Arial" panose="020B0604020202020204" pitchFamily="34" charset="0"/>
                        <a:buChar char="•"/>
                      </a:pPr>
                      <a:r>
                        <a:rPr lang="en-US" sz="1600" kern="1200" dirty="0">
                          <a:solidFill>
                            <a:srgbClr val="043061"/>
                          </a:solidFill>
                          <a:latin typeface="Tw Cen MT (Body)"/>
                          <a:ea typeface="+mn-ea"/>
                          <a:cs typeface="+mn-cs"/>
                        </a:rPr>
                        <a:t>Active shooter training</a:t>
                      </a:r>
                    </a:p>
                    <a:p>
                      <a:pPr>
                        <a:buFont typeface="Arial" panose="020B0604020202020204" pitchFamily="34" charset="0"/>
                        <a:buChar char="•"/>
                      </a:pPr>
                      <a:r>
                        <a:rPr lang="en-US" sz="1600" kern="1200" dirty="0">
                          <a:solidFill>
                            <a:srgbClr val="043061"/>
                          </a:solidFill>
                          <a:latin typeface="Tw Cen MT (Body)"/>
                          <a:ea typeface="+mn-ea"/>
                          <a:cs typeface="+mn-cs"/>
                        </a:rPr>
                        <a:t>Security training for employees</a:t>
                      </a:r>
                    </a:p>
                    <a:p>
                      <a:pPr>
                        <a:buFont typeface="Arial" panose="020B0604020202020204" pitchFamily="34" charset="0"/>
                        <a:buChar char="•"/>
                      </a:pPr>
                      <a:r>
                        <a:rPr lang="en-US" sz="1600" kern="1200" dirty="0">
                          <a:solidFill>
                            <a:srgbClr val="043061"/>
                          </a:solidFill>
                          <a:latin typeface="Tw Cen MT (Body)"/>
                          <a:ea typeface="+mn-ea"/>
                          <a:cs typeface="+mn-cs"/>
                        </a:rPr>
                        <a:t>Public awareness/preparedness campaigns</a:t>
                      </a:r>
                    </a:p>
                  </a:txBody>
                  <a:tcPr/>
                </a:tc>
                <a:extLst>
                  <a:ext uri="{0D108BD9-81ED-4DB2-BD59-A6C34878D82A}">
                    <a16:rowId xmlns:a16="http://schemas.microsoft.com/office/drawing/2014/main" val="16405845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43061"/>
                          </a:solidFill>
                          <a:latin typeface="Tw Cen MT (Body)"/>
                          <a:ea typeface="+mn-ea"/>
                          <a:cs typeface="+mn-cs"/>
                        </a:rPr>
                        <a:t>Exercises</a:t>
                      </a:r>
                    </a:p>
                    <a:p>
                      <a:endParaRPr lang="en-US" sz="1600" dirty="0">
                        <a:latin typeface="Tw Cen MT (Body)"/>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43061"/>
                          </a:solidFill>
                          <a:latin typeface="Tw Cen MT (Body)"/>
                          <a:ea typeface="+mn-ea"/>
                          <a:cs typeface="+mn-cs"/>
                        </a:rPr>
                        <a:t>Response exercises</a:t>
                      </a:r>
                    </a:p>
                    <a:p>
                      <a:endParaRPr lang="en-US" sz="1600" kern="1200" dirty="0">
                        <a:solidFill>
                          <a:srgbClr val="043061"/>
                        </a:solidFill>
                        <a:latin typeface="Tw Cen MT (Body)"/>
                        <a:ea typeface="+mn-ea"/>
                        <a:cs typeface="+mn-cs"/>
                      </a:endParaRPr>
                    </a:p>
                  </a:txBody>
                  <a:tcPr/>
                </a:tc>
                <a:extLst>
                  <a:ext uri="{0D108BD9-81ED-4DB2-BD59-A6C34878D82A}">
                    <a16:rowId xmlns:a16="http://schemas.microsoft.com/office/drawing/2014/main" val="367319307"/>
                  </a:ext>
                </a:extLst>
              </a:tr>
            </a:tbl>
          </a:graphicData>
        </a:graphic>
      </p:graphicFrame>
      <p:sp>
        <p:nvSpPr>
          <p:cNvPr id="4" name="Slide Number Placeholder 3">
            <a:extLst>
              <a:ext uri="{FF2B5EF4-FFF2-40B4-BE49-F238E27FC236}">
                <a16:creationId xmlns:a16="http://schemas.microsoft.com/office/drawing/2014/main" id="{3E418560-289B-0159-2475-DC3B3A10845D}"/>
              </a:ext>
            </a:extLst>
          </p:cNvPr>
          <p:cNvSpPr>
            <a:spLocks noGrp="1"/>
          </p:cNvSpPr>
          <p:nvPr>
            <p:ph type="sldNum" sz="quarter" idx="12"/>
          </p:nvPr>
        </p:nvSpPr>
        <p:spPr>
          <a:xfrm>
            <a:off x="11420911" y="6492875"/>
            <a:ext cx="771089" cy="365125"/>
          </a:xfrm>
        </p:spPr>
        <p:txBody>
          <a:bodyPr/>
          <a:lstStyle/>
          <a:p>
            <a:fld id="{F386D023-77AF-45F7-BF29-4FEFE9175272}" type="slidenum">
              <a:rPr lang="en-US" smtClean="0"/>
              <a:t>15</a:t>
            </a:fld>
            <a:endParaRPr lang="en-US" dirty="0"/>
          </a:p>
        </p:txBody>
      </p:sp>
    </p:spTree>
    <p:extLst>
      <p:ext uri="{BB962C8B-B14F-4D97-AF65-F5344CB8AC3E}">
        <p14:creationId xmlns:p14="http://schemas.microsoft.com/office/powerpoint/2010/main" val="3232545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0FCA3-474E-8D16-76BC-0A08A44044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D4283C-5101-2FCA-5451-38E94D47A1CF}"/>
              </a:ext>
            </a:extLst>
          </p:cNvPr>
          <p:cNvSpPr>
            <a:spLocks noGrp="1"/>
          </p:cNvSpPr>
          <p:nvPr>
            <p:ph type="title"/>
          </p:nvPr>
        </p:nvSpPr>
        <p:spPr>
          <a:xfrm>
            <a:off x="883597" y="39281"/>
            <a:ext cx="9905998" cy="1905000"/>
          </a:xfrm>
        </p:spPr>
        <p:txBody>
          <a:bodyPr/>
          <a:lstStyle/>
          <a:p>
            <a:r>
              <a:rPr lang="en-US" b="1" dirty="0">
                <a:solidFill>
                  <a:schemeClr val="accent1"/>
                </a:solidFill>
              </a:rPr>
              <a:t>Proposed Activities are limited to:</a:t>
            </a:r>
          </a:p>
        </p:txBody>
      </p:sp>
      <p:sp>
        <p:nvSpPr>
          <p:cNvPr id="3" name="Content Placeholder 2">
            <a:extLst>
              <a:ext uri="{FF2B5EF4-FFF2-40B4-BE49-F238E27FC236}">
                <a16:creationId xmlns:a16="http://schemas.microsoft.com/office/drawing/2014/main" id="{B1FD5E69-6F7A-8A3B-1BEB-1A7A6ED718B7}"/>
              </a:ext>
            </a:extLst>
          </p:cNvPr>
          <p:cNvSpPr>
            <a:spLocks noGrp="1"/>
          </p:cNvSpPr>
          <p:nvPr>
            <p:ph idx="1"/>
          </p:nvPr>
        </p:nvSpPr>
        <p:spPr>
          <a:xfrm>
            <a:off x="793376" y="1446739"/>
            <a:ext cx="10703859" cy="4801660"/>
          </a:xfrm>
        </p:spPr>
        <p:txBody>
          <a:bodyPr>
            <a:noAutofit/>
          </a:bodyPr>
          <a:lstStyle/>
          <a:p>
            <a:pPr marL="342900" indent="-342900">
              <a:buFont typeface="+mj-lt"/>
              <a:buAutoNum type="arabicPeriod"/>
            </a:pPr>
            <a:r>
              <a:rPr lang="en-US" sz="1400" b="1" dirty="0"/>
              <a:t>Planning Costs: </a:t>
            </a:r>
            <a:r>
              <a:rPr lang="en-US" sz="1400" dirty="0"/>
              <a:t>Security or emergency planning expenses and the materials utilized to conduct planning activities. Planning must be related to the protection of the facility and the people within the facility and should include people with access and functional needs as well as those with limited English proficiency. </a:t>
            </a:r>
          </a:p>
          <a:p>
            <a:pPr marL="342900" indent="-342900">
              <a:buFont typeface="+mj-lt"/>
              <a:buAutoNum type="arabicPeriod"/>
            </a:pPr>
            <a:r>
              <a:rPr lang="en-US" sz="1400" b="1" dirty="0"/>
              <a:t>Exercise Costs: </a:t>
            </a:r>
            <a:r>
              <a:rPr lang="en-US" sz="1400" dirty="0"/>
              <a:t>Conduct security-related exercises. This includes costs related to planning, meeting space and other meeting costs, facilitation costs, materials and supplies, and documentation. See the FEMA Preparedness Grants Manual for more information. </a:t>
            </a:r>
          </a:p>
          <a:p>
            <a:pPr marL="342900" indent="-342900">
              <a:buFont typeface="+mj-lt"/>
              <a:buAutoNum type="arabicPeriod"/>
            </a:pPr>
            <a:r>
              <a:rPr lang="en-US" sz="1400" b="1" dirty="0"/>
              <a:t>Training Costs: </a:t>
            </a:r>
            <a:r>
              <a:rPr lang="en-US" sz="1400" dirty="0"/>
              <a:t>Costs for training of security personnel are permitted. Allowable training topics are limited to the protection of critical infrastructure and key resources, including physical and cybersecurity, target hardening, and terrorism awareness/employee preparedness. Training conducted using NU-NSGP funds must address a specific threat and/or vulnerability, as identified in the nonprofit organization’s investment justification (IJ). See the FEMA Preparedness Grants Manual for more information. </a:t>
            </a:r>
          </a:p>
          <a:p>
            <a:pPr marL="342900" indent="-342900">
              <a:buFont typeface="+mj-lt"/>
              <a:buAutoNum type="arabicPeriod"/>
            </a:pPr>
            <a:r>
              <a:rPr lang="en-US" sz="1400" b="1" dirty="0"/>
              <a:t>Equipment: </a:t>
            </a:r>
            <a:r>
              <a:rPr lang="en-US" sz="1400" dirty="0"/>
              <a:t>Authorized Equipment List (AEL) Physical Security Enhancement Equipment (Category 14) and Inspection and Screening Systems (Category 15). For more information regarding property management standards for equipment, please reference 2 C.F.R. § 200.313, located on the Electronic Code of Federal Regulations. 5. Maintenance and Sustainment Costs: Maintenance, contracts, warranties, repair or replacement costs, upgrades, and user fees as described in FP 205-402-125-1 Maintenance Contracts and Warranty Coverage Funded by Preparedness Grants.</a:t>
            </a:r>
          </a:p>
          <a:p>
            <a:pPr marL="342900" indent="-342900">
              <a:buFont typeface="+mj-lt"/>
              <a:buAutoNum type="arabicPeriod"/>
            </a:pPr>
            <a:r>
              <a:rPr lang="en-US" sz="1400" b="1" dirty="0"/>
              <a:t>Maintenance and Sustainment Costs: </a:t>
            </a:r>
            <a:r>
              <a:rPr lang="en-US" sz="1400" dirty="0"/>
              <a:t>Maintenance, contracts, warranties, repair or replacement costs, upgrades, and user fees as described in FP 205-402-125-1 Maintenance Contracts and Warranty Coverage Funded by Preparedness Grants.</a:t>
            </a:r>
          </a:p>
          <a:p>
            <a:pPr marL="0" indent="0">
              <a:buNone/>
            </a:pPr>
            <a:endParaRPr lang="en-US" sz="1200" dirty="0"/>
          </a:p>
        </p:txBody>
      </p:sp>
      <p:sp>
        <p:nvSpPr>
          <p:cNvPr id="4" name="Slide Number Placeholder 3">
            <a:extLst>
              <a:ext uri="{FF2B5EF4-FFF2-40B4-BE49-F238E27FC236}">
                <a16:creationId xmlns:a16="http://schemas.microsoft.com/office/drawing/2014/main" id="{279A47D2-F6EC-1F88-0F2E-16EE4DD115D0}"/>
              </a:ext>
            </a:extLst>
          </p:cNvPr>
          <p:cNvSpPr>
            <a:spLocks noGrp="1"/>
          </p:cNvSpPr>
          <p:nvPr>
            <p:ph type="sldNum" sz="quarter" idx="12"/>
          </p:nvPr>
        </p:nvSpPr>
        <p:spPr/>
        <p:txBody>
          <a:bodyPr/>
          <a:lstStyle/>
          <a:p>
            <a:fld id="{F386D023-77AF-45F7-BF29-4FEFE9175272}" type="slidenum">
              <a:rPr lang="en-US" smtClean="0"/>
              <a:t>16</a:t>
            </a:fld>
            <a:endParaRPr lang="en-US"/>
          </a:p>
        </p:txBody>
      </p:sp>
    </p:spTree>
    <p:extLst>
      <p:ext uri="{BB962C8B-B14F-4D97-AF65-F5344CB8AC3E}">
        <p14:creationId xmlns:p14="http://schemas.microsoft.com/office/powerpoint/2010/main" val="3731406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89C76-82C4-C042-6D07-4FDE4CB9D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B90CC9-C075-C5A1-C5E1-9080B749698E}"/>
              </a:ext>
            </a:extLst>
          </p:cNvPr>
          <p:cNvSpPr>
            <a:spLocks noGrp="1"/>
          </p:cNvSpPr>
          <p:nvPr>
            <p:ph type="title"/>
          </p:nvPr>
        </p:nvSpPr>
        <p:spPr>
          <a:xfrm>
            <a:off x="793376" y="39281"/>
            <a:ext cx="9996219" cy="1905000"/>
          </a:xfrm>
        </p:spPr>
        <p:txBody>
          <a:bodyPr/>
          <a:lstStyle/>
          <a:p>
            <a:r>
              <a:rPr lang="en-US" b="1" dirty="0">
                <a:solidFill>
                  <a:schemeClr val="accent1"/>
                </a:solidFill>
              </a:rPr>
              <a:t>Allowable Costs</a:t>
            </a:r>
          </a:p>
        </p:txBody>
      </p:sp>
      <p:sp>
        <p:nvSpPr>
          <p:cNvPr id="3" name="Content Placeholder 2">
            <a:extLst>
              <a:ext uri="{FF2B5EF4-FFF2-40B4-BE49-F238E27FC236}">
                <a16:creationId xmlns:a16="http://schemas.microsoft.com/office/drawing/2014/main" id="{8E05E471-0E6E-05B3-55A8-6F1E5FEC451A}"/>
              </a:ext>
            </a:extLst>
          </p:cNvPr>
          <p:cNvSpPr>
            <a:spLocks noGrp="1"/>
          </p:cNvSpPr>
          <p:nvPr>
            <p:ph idx="1"/>
          </p:nvPr>
        </p:nvSpPr>
        <p:spPr>
          <a:xfrm>
            <a:off x="793376" y="1446739"/>
            <a:ext cx="10703859" cy="4801660"/>
          </a:xfrm>
        </p:spPr>
        <p:txBody>
          <a:bodyPr>
            <a:noAutofit/>
          </a:bodyPr>
          <a:lstStyle/>
          <a:p>
            <a:pPr marL="0" indent="0">
              <a:buNone/>
            </a:pPr>
            <a:r>
              <a:rPr lang="en-US" sz="1600" b="1" dirty="0"/>
              <a:t>Management and Administration (M&amp;A) </a:t>
            </a:r>
            <a:r>
              <a:rPr lang="en-US" sz="1600" dirty="0"/>
              <a:t>M&amp;A activities are those costs defined as directly relating to the management and administration of NSGP funds, such as financial management and monitoring. The amount of M&amp;A is specified in each fiscal year’s NSGP NOFO. M&amp;A costs include the following categories of activities: </a:t>
            </a:r>
          </a:p>
          <a:p>
            <a:r>
              <a:rPr lang="en-US" sz="1600" dirty="0"/>
              <a:t>Hiring of full-time or part-time staff or contractors/consultants responsible for activities relating to the management and administration of NSGP funds. </a:t>
            </a:r>
          </a:p>
          <a:p>
            <a:r>
              <a:rPr lang="en-US" sz="1600" dirty="0"/>
              <a:t>Meeting-related expenses directly related to M&amp;A of NSGP funds Indirect (Facilities and Administrative [F&amp;A]) Costs.</a:t>
            </a:r>
          </a:p>
          <a:p>
            <a:pPr marL="0" indent="0">
              <a:buNone/>
            </a:pPr>
            <a:r>
              <a:rPr lang="en-US" sz="1600" b="1" dirty="0"/>
              <a:t>Note: These must be listed in the IJ and Pre-Approved</a:t>
            </a:r>
          </a:p>
          <a:p>
            <a:pPr marL="0" indent="0">
              <a:buNone/>
            </a:pPr>
            <a:r>
              <a:rPr lang="en-US" sz="1600" b="1" dirty="0"/>
              <a:t>Indirect costs </a:t>
            </a:r>
            <a:r>
              <a:rPr lang="en-US" sz="1600" dirty="0"/>
              <a:t>are allowable under this program as described in 2 C.F.R. Part 200, including 2 C.F.R. § 200.414. Applicants with a negotiated indirect cost rate agreement that desire to charge indirect costs to an award must provide a copy of their negotiated indirect cost rate agreement at the time of application. </a:t>
            </a:r>
          </a:p>
          <a:p>
            <a:pPr marL="0" indent="0">
              <a:buNone/>
            </a:pPr>
            <a:r>
              <a:rPr lang="en-US" sz="1600" dirty="0"/>
              <a:t>Applicants that are not required by 2 C.F.R. Part 200 to have a negotiated indirect cost rate agreement but are required by 2 C.F.R. Part 200 to develop an indirect cost rate proposal </a:t>
            </a:r>
            <a:r>
              <a:rPr lang="en-US" sz="1600" b="1" dirty="0"/>
              <a:t>must provide a copy of their proposal at the time of application. </a:t>
            </a:r>
          </a:p>
          <a:p>
            <a:pPr marL="0" indent="0">
              <a:buNone/>
            </a:pPr>
            <a:r>
              <a:rPr lang="en-US" sz="1600" dirty="0"/>
              <a:t>Post-award requests to charge indirect costs will be considered on a case-by-case basis and based upon the submission of an agreement or proposal.</a:t>
            </a:r>
          </a:p>
          <a:p>
            <a:pPr marL="0" indent="0">
              <a:buNone/>
            </a:pPr>
            <a:endParaRPr lang="en-US" sz="1200" dirty="0"/>
          </a:p>
        </p:txBody>
      </p:sp>
      <p:sp>
        <p:nvSpPr>
          <p:cNvPr id="4" name="Slide Number Placeholder 3">
            <a:extLst>
              <a:ext uri="{FF2B5EF4-FFF2-40B4-BE49-F238E27FC236}">
                <a16:creationId xmlns:a16="http://schemas.microsoft.com/office/drawing/2014/main" id="{C751A943-CE75-358E-FF11-075B9CD37ABA}"/>
              </a:ext>
            </a:extLst>
          </p:cNvPr>
          <p:cNvSpPr>
            <a:spLocks noGrp="1"/>
          </p:cNvSpPr>
          <p:nvPr>
            <p:ph type="sldNum" sz="quarter" idx="12"/>
          </p:nvPr>
        </p:nvSpPr>
        <p:spPr/>
        <p:txBody>
          <a:bodyPr/>
          <a:lstStyle/>
          <a:p>
            <a:fld id="{F386D023-77AF-45F7-BF29-4FEFE9175272}" type="slidenum">
              <a:rPr lang="en-US" smtClean="0"/>
              <a:t>17</a:t>
            </a:fld>
            <a:endParaRPr lang="en-US"/>
          </a:p>
        </p:txBody>
      </p:sp>
    </p:spTree>
    <p:extLst>
      <p:ext uri="{BB962C8B-B14F-4D97-AF65-F5344CB8AC3E}">
        <p14:creationId xmlns:p14="http://schemas.microsoft.com/office/powerpoint/2010/main" val="633416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75DF9-8659-8B10-708F-3E8EDEBB3A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5390C5-283B-25AE-33F8-A0825947E43C}"/>
              </a:ext>
            </a:extLst>
          </p:cNvPr>
          <p:cNvSpPr>
            <a:spLocks noGrp="1"/>
          </p:cNvSpPr>
          <p:nvPr>
            <p:ph type="title"/>
          </p:nvPr>
        </p:nvSpPr>
        <p:spPr>
          <a:xfrm>
            <a:off x="836195" y="39281"/>
            <a:ext cx="9953400" cy="1905000"/>
          </a:xfrm>
        </p:spPr>
        <p:txBody>
          <a:bodyPr/>
          <a:lstStyle/>
          <a:p>
            <a:r>
              <a:rPr lang="en-US" b="1" dirty="0">
                <a:solidFill>
                  <a:schemeClr val="accent1"/>
                </a:solidFill>
              </a:rPr>
              <a:t>Allowable Direct Costs- Planning</a:t>
            </a:r>
          </a:p>
        </p:txBody>
      </p:sp>
      <p:sp>
        <p:nvSpPr>
          <p:cNvPr id="3" name="Content Placeholder 2">
            <a:extLst>
              <a:ext uri="{FF2B5EF4-FFF2-40B4-BE49-F238E27FC236}">
                <a16:creationId xmlns:a16="http://schemas.microsoft.com/office/drawing/2014/main" id="{EC4E92D5-48F0-9E03-56CA-D3EBD07DBDE2}"/>
              </a:ext>
            </a:extLst>
          </p:cNvPr>
          <p:cNvSpPr>
            <a:spLocks noGrp="1"/>
          </p:cNvSpPr>
          <p:nvPr>
            <p:ph idx="1"/>
          </p:nvPr>
        </p:nvSpPr>
        <p:spPr>
          <a:xfrm>
            <a:off x="793376" y="1446739"/>
            <a:ext cx="10703859" cy="4801660"/>
          </a:xfrm>
        </p:spPr>
        <p:txBody>
          <a:bodyPr>
            <a:noAutofit/>
          </a:bodyPr>
          <a:lstStyle/>
          <a:p>
            <a:pPr marL="0" indent="0">
              <a:buNone/>
            </a:pPr>
            <a:r>
              <a:rPr lang="en-US" sz="1800" dirty="0"/>
              <a:t>Funding may be used for security or emergency planning expenses and the materials required to conduct planning activities. </a:t>
            </a:r>
          </a:p>
          <a:p>
            <a:pPr marL="0" indent="0">
              <a:buNone/>
            </a:pPr>
            <a:r>
              <a:rPr lang="en-US" sz="1800" dirty="0"/>
              <a:t>Planning must be related to the protection of the facility and the people within the facility and should include consideration of access and functional needs as well as those with limited English proficiency.</a:t>
            </a:r>
          </a:p>
          <a:p>
            <a:pPr marL="0" indent="0">
              <a:buNone/>
            </a:pPr>
            <a:r>
              <a:rPr lang="en-US" sz="1800" dirty="0"/>
              <a:t>Examples of planning activities allowable under this program include: </a:t>
            </a:r>
          </a:p>
          <a:p>
            <a:r>
              <a:rPr lang="en-US" sz="1800" dirty="0"/>
              <a:t>Development and enhancement of security plans and protocols</a:t>
            </a:r>
          </a:p>
          <a:p>
            <a:r>
              <a:rPr lang="en-US" sz="1800" dirty="0"/>
              <a:t>Development or further strengthening of security assessments</a:t>
            </a:r>
          </a:p>
          <a:p>
            <a:r>
              <a:rPr lang="en-US" sz="1800" dirty="0"/>
              <a:t>Emergency contingency plans </a:t>
            </a:r>
          </a:p>
          <a:p>
            <a:r>
              <a:rPr lang="en-US" sz="1800" dirty="0"/>
              <a:t>Evacuation/Shelter-in-place plans </a:t>
            </a:r>
          </a:p>
          <a:p>
            <a:r>
              <a:rPr lang="en-US" sz="1800" dirty="0"/>
              <a:t>Other project planning activities with prior approval from DHS/FEMA </a:t>
            </a:r>
            <a:endParaRPr lang="en-US" sz="1600" dirty="0"/>
          </a:p>
        </p:txBody>
      </p:sp>
      <p:sp>
        <p:nvSpPr>
          <p:cNvPr id="4" name="Slide Number Placeholder 3">
            <a:extLst>
              <a:ext uri="{FF2B5EF4-FFF2-40B4-BE49-F238E27FC236}">
                <a16:creationId xmlns:a16="http://schemas.microsoft.com/office/drawing/2014/main" id="{FDDAEB68-E316-604C-EFDA-5795DD867025}"/>
              </a:ext>
            </a:extLst>
          </p:cNvPr>
          <p:cNvSpPr>
            <a:spLocks noGrp="1"/>
          </p:cNvSpPr>
          <p:nvPr>
            <p:ph type="sldNum" sz="quarter" idx="12"/>
          </p:nvPr>
        </p:nvSpPr>
        <p:spPr/>
        <p:txBody>
          <a:bodyPr/>
          <a:lstStyle/>
          <a:p>
            <a:fld id="{F386D023-77AF-45F7-BF29-4FEFE9175272}" type="slidenum">
              <a:rPr lang="en-US" smtClean="0"/>
              <a:t>18</a:t>
            </a:fld>
            <a:endParaRPr lang="en-US"/>
          </a:p>
        </p:txBody>
      </p:sp>
    </p:spTree>
    <p:extLst>
      <p:ext uri="{BB962C8B-B14F-4D97-AF65-F5344CB8AC3E}">
        <p14:creationId xmlns:p14="http://schemas.microsoft.com/office/powerpoint/2010/main" val="2814776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0E680-0C6E-208B-964A-8DE4B7EED0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2240ED-2236-7A1E-0863-84C70DFA8103}"/>
              </a:ext>
            </a:extLst>
          </p:cNvPr>
          <p:cNvSpPr>
            <a:spLocks noGrp="1"/>
          </p:cNvSpPr>
          <p:nvPr>
            <p:ph type="title"/>
          </p:nvPr>
        </p:nvSpPr>
        <p:spPr>
          <a:xfrm>
            <a:off x="836195" y="39281"/>
            <a:ext cx="9953400" cy="1905000"/>
          </a:xfrm>
        </p:spPr>
        <p:txBody>
          <a:bodyPr/>
          <a:lstStyle/>
          <a:p>
            <a:r>
              <a:rPr lang="en-US" b="1" dirty="0">
                <a:solidFill>
                  <a:schemeClr val="accent1"/>
                </a:solidFill>
              </a:rPr>
              <a:t>Allowable Direct Costs- Equipment </a:t>
            </a:r>
          </a:p>
        </p:txBody>
      </p:sp>
      <p:sp>
        <p:nvSpPr>
          <p:cNvPr id="3" name="Content Placeholder 2">
            <a:extLst>
              <a:ext uri="{FF2B5EF4-FFF2-40B4-BE49-F238E27FC236}">
                <a16:creationId xmlns:a16="http://schemas.microsoft.com/office/drawing/2014/main" id="{60C4FDF8-8BB2-5257-C333-522BC066097D}"/>
              </a:ext>
            </a:extLst>
          </p:cNvPr>
          <p:cNvSpPr>
            <a:spLocks noGrp="1"/>
          </p:cNvSpPr>
          <p:nvPr>
            <p:ph idx="1"/>
          </p:nvPr>
        </p:nvSpPr>
        <p:spPr>
          <a:xfrm>
            <a:off x="793376" y="1446739"/>
            <a:ext cx="10703859" cy="4801660"/>
          </a:xfrm>
        </p:spPr>
        <p:txBody>
          <a:bodyPr>
            <a:noAutofit/>
          </a:bodyPr>
          <a:lstStyle/>
          <a:p>
            <a:pPr marL="0" indent="0">
              <a:lnSpc>
                <a:spcPct val="100000"/>
              </a:lnSpc>
              <a:buNone/>
            </a:pPr>
            <a:r>
              <a:rPr lang="en-US" sz="1600" dirty="0"/>
              <a:t>Allowable costs are focused on target hardening and physical security enhancements. </a:t>
            </a:r>
          </a:p>
          <a:p>
            <a:pPr marL="0" indent="0">
              <a:lnSpc>
                <a:spcPct val="100000"/>
              </a:lnSpc>
              <a:buNone/>
            </a:pPr>
            <a:r>
              <a:rPr lang="en-US" sz="1600" dirty="0"/>
              <a:t>Funding can be used for the acquisition and installation of security equipment on real property (including buildings and improvements) owned or leased by the nonprofit organization, specifically in prevention of and/or protection against the risk of a terrorist attack. </a:t>
            </a:r>
          </a:p>
          <a:p>
            <a:pPr marL="0" indent="0">
              <a:lnSpc>
                <a:spcPct val="100000"/>
              </a:lnSpc>
              <a:buNone/>
            </a:pPr>
            <a:r>
              <a:rPr lang="en-US" sz="1600" dirty="0"/>
              <a:t>This equipment is limited to select items in the following two sections of items on the Authorized Equipment List (AEL):</a:t>
            </a:r>
          </a:p>
          <a:p>
            <a:pPr>
              <a:lnSpc>
                <a:spcPct val="100000"/>
              </a:lnSpc>
              <a:spcBef>
                <a:spcPts val="0"/>
              </a:spcBef>
            </a:pPr>
            <a:r>
              <a:rPr lang="en-US" sz="1600" dirty="0"/>
              <a:t>Physical Security Enhancement Equipment (Section 14)  </a:t>
            </a:r>
          </a:p>
          <a:p>
            <a:pPr>
              <a:lnSpc>
                <a:spcPct val="100000"/>
              </a:lnSpc>
              <a:spcBef>
                <a:spcPts val="0"/>
              </a:spcBef>
            </a:pPr>
            <a:r>
              <a:rPr lang="en-US" sz="1600" dirty="0"/>
              <a:t>Inspection and Screening Systems (Section 15) </a:t>
            </a:r>
          </a:p>
          <a:p>
            <a:pPr>
              <a:lnSpc>
                <a:spcPct val="100000"/>
              </a:lnSpc>
              <a:spcBef>
                <a:spcPts val="0"/>
              </a:spcBef>
            </a:pPr>
            <a:r>
              <a:rPr lang="en-US" sz="1600" dirty="0"/>
              <a:t>Portable radios </a:t>
            </a:r>
          </a:p>
          <a:p>
            <a:pPr>
              <a:lnSpc>
                <a:spcPct val="100000"/>
              </a:lnSpc>
              <a:spcBef>
                <a:spcPts val="0"/>
              </a:spcBef>
            </a:pPr>
            <a:r>
              <a:rPr lang="en-US" sz="1600" dirty="0"/>
              <a:t>public warning &amp; notification</a:t>
            </a:r>
          </a:p>
          <a:p>
            <a:pPr marL="0" indent="0">
              <a:lnSpc>
                <a:spcPct val="100000"/>
              </a:lnSpc>
              <a:buNone/>
            </a:pPr>
            <a:r>
              <a:rPr lang="en-US" sz="1600" dirty="0"/>
              <a:t>The two allowable prevention and protection categories and equipment standards for the NSGP are listed on DHS AEL located on the DHS/FEMA site at </a:t>
            </a:r>
            <a:r>
              <a:rPr lang="en-US" sz="1600" dirty="0">
                <a:hlinkClick r:id="rId3"/>
              </a:rPr>
              <a:t>http://www.fema.gov/authorized-equipment-list</a:t>
            </a:r>
            <a:r>
              <a:rPr lang="en-US" sz="1600" dirty="0"/>
              <a:t>. </a:t>
            </a:r>
          </a:p>
          <a:p>
            <a:pPr marL="0" indent="0">
              <a:lnSpc>
                <a:spcPct val="100000"/>
              </a:lnSpc>
              <a:buNone/>
            </a:pPr>
            <a:r>
              <a:rPr lang="en-US" sz="1600" dirty="0"/>
              <a:t>Unless otherwise stated, equipment must meet all mandatory statutory, regulatory, and DHS/FEMA-adopted standards to be eligible for purchase using these funds, including the Americans with Disabilities Act. </a:t>
            </a:r>
          </a:p>
          <a:p>
            <a:pPr marL="0" indent="0">
              <a:lnSpc>
                <a:spcPct val="100000"/>
              </a:lnSpc>
              <a:buNone/>
            </a:pPr>
            <a:r>
              <a:rPr lang="en-US" sz="1600" b="1" dirty="0"/>
              <a:t>In addition, recipients will be responsible for obtaining and maintaining all necessary certifications and licenses for the requested equipment. </a:t>
            </a:r>
            <a:r>
              <a:rPr lang="en-US" sz="1600" dirty="0"/>
              <a:t>Applicants should analyze the cost benefits of purchasing versus leasing equipment, especially high-cost items and those subject to rapid technical advances. Large equipment purchases must be identified and explained. For more information regarding property management standards for equipment, please reference 2 C.F.R. Part 200, including but not limited to 2 C.F.R. §§ 200.310, 200.313, and 200.316.</a:t>
            </a:r>
          </a:p>
          <a:p>
            <a:pPr marL="0" indent="0">
              <a:buNone/>
            </a:pPr>
            <a:endParaRPr lang="en-US" sz="1200" dirty="0"/>
          </a:p>
        </p:txBody>
      </p:sp>
      <p:sp>
        <p:nvSpPr>
          <p:cNvPr id="4" name="Slide Number Placeholder 3">
            <a:extLst>
              <a:ext uri="{FF2B5EF4-FFF2-40B4-BE49-F238E27FC236}">
                <a16:creationId xmlns:a16="http://schemas.microsoft.com/office/drawing/2014/main" id="{8935AEFA-E325-B425-2C67-916732CBE906}"/>
              </a:ext>
            </a:extLst>
          </p:cNvPr>
          <p:cNvSpPr>
            <a:spLocks noGrp="1"/>
          </p:cNvSpPr>
          <p:nvPr>
            <p:ph type="sldNum" sz="quarter" idx="12"/>
          </p:nvPr>
        </p:nvSpPr>
        <p:spPr/>
        <p:txBody>
          <a:bodyPr/>
          <a:lstStyle/>
          <a:p>
            <a:fld id="{F386D023-77AF-45F7-BF29-4FEFE9175272}" type="slidenum">
              <a:rPr lang="en-US" smtClean="0"/>
              <a:t>19</a:t>
            </a:fld>
            <a:endParaRPr lang="en-US"/>
          </a:p>
        </p:txBody>
      </p:sp>
    </p:spTree>
    <p:extLst>
      <p:ext uri="{BB962C8B-B14F-4D97-AF65-F5344CB8AC3E}">
        <p14:creationId xmlns:p14="http://schemas.microsoft.com/office/powerpoint/2010/main" val="4282893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C23C-5874-C562-7EF1-1BA64399216B}"/>
              </a:ext>
            </a:extLst>
          </p:cNvPr>
          <p:cNvSpPr>
            <a:spLocks noGrp="1"/>
          </p:cNvSpPr>
          <p:nvPr>
            <p:ph type="title"/>
          </p:nvPr>
        </p:nvSpPr>
        <p:spPr>
          <a:xfrm>
            <a:off x="452674" y="39281"/>
            <a:ext cx="10336921" cy="1584982"/>
          </a:xfrm>
        </p:spPr>
        <p:txBody>
          <a:bodyPr/>
          <a:lstStyle/>
          <a:p>
            <a:r>
              <a:rPr lang="en-US" b="1" dirty="0">
                <a:solidFill>
                  <a:schemeClr val="accent1"/>
                </a:solidFill>
              </a:rPr>
              <a:t>Contacts</a:t>
            </a:r>
          </a:p>
        </p:txBody>
      </p:sp>
      <p:sp>
        <p:nvSpPr>
          <p:cNvPr id="4" name="Slide Number Placeholder 3">
            <a:extLst>
              <a:ext uri="{FF2B5EF4-FFF2-40B4-BE49-F238E27FC236}">
                <a16:creationId xmlns:a16="http://schemas.microsoft.com/office/drawing/2014/main" id="{A55C530E-95A0-4202-88E3-4D770AE7972E}"/>
              </a:ext>
            </a:extLst>
          </p:cNvPr>
          <p:cNvSpPr>
            <a:spLocks noGrp="1"/>
          </p:cNvSpPr>
          <p:nvPr>
            <p:ph type="sldNum" sz="quarter" idx="12"/>
          </p:nvPr>
        </p:nvSpPr>
        <p:spPr/>
        <p:txBody>
          <a:bodyPr/>
          <a:lstStyle/>
          <a:p>
            <a:fld id="{F386D023-77AF-45F7-BF29-4FEFE9175272}" type="slidenum">
              <a:rPr lang="en-US" smtClean="0"/>
              <a:t>2</a:t>
            </a:fld>
            <a:endParaRPr lang="en-US"/>
          </a:p>
        </p:txBody>
      </p:sp>
      <p:sp>
        <p:nvSpPr>
          <p:cNvPr id="6" name="Content Placeholder 5">
            <a:extLst>
              <a:ext uri="{FF2B5EF4-FFF2-40B4-BE49-F238E27FC236}">
                <a16:creationId xmlns:a16="http://schemas.microsoft.com/office/drawing/2014/main" id="{62C5A59F-CE42-6DB6-2BC7-9E493640E6DD}"/>
              </a:ext>
            </a:extLst>
          </p:cNvPr>
          <p:cNvSpPr>
            <a:spLocks noGrp="1"/>
          </p:cNvSpPr>
          <p:nvPr>
            <p:ph idx="1"/>
          </p:nvPr>
        </p:nvSpPr>
        <p:spPr>
          <a:xfrm>
            <a:off x="452674" y="1677580"/>
            <a:ext cx="5794789" cy="3826866"/>
          </a:xfrm>
        </p:spPr>
        <p:txBody>
          <a:bodyPr numCol="1" spcCol="457200">
            <a:normAutofit fontScale="92500" lnSpcReduction="20000"/>
          </a:bodyPr>
          <a:lstStyle/>
          <a:p>
            <a:pPr marL="0" indent="0">
              <a:buNone/>
            </a:pPr>
            <a:r>
              <a:rPr lang="en-US" sz="4400" b="1" dirty="0">
                <a:latin typeface="Tw Cen MT (Body)"/>
              </a:rPr>
              <a:t>Lieutenant Edna Murphy</a:t>
            </a:r>
          </a:p>
          <a:p>
            <a:pPr marL="0" indent="0">
              <a:buNone/>
            </a:pPr>
            <a:r>
              <a:rPr lang="en-US" sz="3400" dirty="0">
                <a:latin typeface="Tw Cen MT (Body)"/>
              </a:rPr>
              <a:t>Kansas Highway Patrol Consulting</a:t>
            </a:r>
          </a:p>
          <a:p>
            <a:pPr marL="0" indent="0">
              <a:buNone/>
            </a:pPr>
            <a:r>
              <a:rPr lang="en-US" sz="3400" dirty="0">
                <a:latin typeface="Tw Cen MT (Body)"/>
              </a:rPr>
              <a:t>Fiscal/Grant Administration</a:t>
            </a:r>
          </a:p>
          <a:p>
            <a:pPr marL="0" indent="0">
              <a:buNone/>
            </a:pPr>
            <a:r>
              <a:rPr lang="en-US" sz="3400" dirty="0">
                <a:latin typeface="Tw Cen MT (Body)"/>
              </a:rPr>
              <a:t>785-296-2444 (Office) </a:t>
            </a:r>
          </a:p>
          <a:p>
            <a:pPr marL="0" indent="0">
              <a:buNone/>
            </a:pPr>
            <a:r>
              <a:rPr lang="en-US" sz="3400" dirty="0">
                <a:latin typeface="Tw Cen MT (Body)"/>
              </a:rPr>
              <a:t>785-207-0423 (Cell)	</a:t>
            </a:r>
          </a:p>
          <a:p>
            <a:pPr marL="0" indent="0">
              <a:buNone/>
            </a:pPr>
            <a:r>
              <a:rPr lang="en-US" sz="3400" u="sng" dirty="0">
                <a:solidFill>
                  <a:srgbClr val="0070C0"/>
                </a:solidFill>
                <a:latin typeface="Tw Cen MT (Body)"/>
                <a:hlinkClick r:id="rId3">
                  <a:extLst>
                    <a:ext uri="{A12FA001-AC4F-418D-AE19-62706E023703}">
                      <ahyp:hlinkClr xmlns:ahyp="http://schemas.microsoft.com/office/drawing/2018/hyperlinkcolor" val="tx"/>
                    </a:ext>
                  </a:extLst>
                </a:hlinkClick>
              </a:rPr>
              <a:t>Edna.Murphy@ks.gov</a:t>
            </a:r>
            <a:r>
              <a:rPr lang="en-US" sz="3400" dirty="0">
                <a:solidFill>
                  <a:srgbClr val="0070C0"/>
                </a:solidFill>
                <a:latin typeface="Tw Cen MT (Body)"/>
              </a:rPr>
              <a:t> </a:t>
            </a:r>
            <a:endParaRPr lang="en-US" sz="3400" dirty="0">
              <a:latin typeface="Tw Cen MT (Body)"/>
            </a:endParaRPr>
          </a:p>
        </p:txBody>
      </p:sp>
      <p:sp>
        <p:nvSpPr>
          <p:cNvPr id="3" name="Content Placeholder 5">
            <a:extLst>
              <a:ext uri="{FF2B5EF4-FFF2-40B4-BE49-F238E27FC236}">
                <a16:creationId xmlns:a16="http://schemas.microsoft.com/office/drawing/2014/main" id="{F17DC346-A563-80DC-E73F-0FA31DDCA2BB}"/>
              </a:ext>
            </a:extLst>
          </p:cNvPr>
          <p:cNvSpPr txBox="1">
            <a:spLocks/>
          </p:cNvSpPr>
          <p:nvPr/>
        </p:nvSpPr>
        <p:spPr>
          <a:xfrm>
            <a:off x="6871540" y="1059612"/>
            <a:ext cx="5109372" cy="4738776"/>
          </a:xfrm>
          <a:prstGeom prst="rect">
            <a:avLst/>
          </a:prstGeom>
        </p:spPr>
        <p:txBody>
          <a:bodyPr vert="horz" lIns="91440" tIns="45720" rIns="91440" bIns="45720" numCol="1" spcCol="45720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rgbClr val="04306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rgbClr val="04306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rgbClr val="04306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dirty="0">
                <a:latin typeface="Tw Cen MT (Body)"/>
              </a:rPr>
              <a:t>Contracted Support Team</a:t>
            </a:r>
          </a:p>
          <a:p>
            <a:pPr marL="0" indent="0">
              <a:buFont typeface="Arial" panose="020B0604020202020204" pitchFamily="34" charset="0"/>
              <a:buNone/>
            </a:pPr>
            <a:r>
              <a:rPr lang="en-US" b="1" i="1" dirty="0">
                <a:latin typeface="Tw Cen MT (Body)"/>
              </a:rPr>
              <a:t>Application Submission and Astra</a:t>
            </a:r>
          </a:p>
          <a:p>
            <a:pPr marL="0" indent="0">
              <a:spcBef>
                <a:spcPts val="600"/>
              </a:spcBef>
              <a:buFont typeface="Arial" panose="020B0604020202020204" pitchFamily="34" charset="0"/>
              <a:buNone/>
            </a:pPr>
            <a:endParaRPr lang="en-US" sz="2000" b="1" dirty="0">
              <a:latin typeface="Tw Cen MT (Body)"/>
            </a:endParaRPr>
          </a:p>
          <a:p>
            <a:pPr marL="0" indent="0">
              <a:spcBef>
                <a:spcPts val="600"/>
              </a:spcBef>
              <a:buFont typeface="Arial" panose="020B0604020202020204" pitchFamily="34" charset="0"/>
              <a:buNone/>
            </a:pPr>
            <a:r>
              <a:rPr lang="en-US" sz="2800" b="1" dirty="0">
                <a:latin typeface="Tw Cen MT (Body)"/>
              </a:rPr>
              <a:t>Connie Satzler</a:t>
            </a:r>
          </a:p>
          <a:p>
            <a:pPr marL="0" indent="0">
              <a:spcBef>
                <a:spcPts val="600"/>
              </a:spcBef>
              <a:buFont typeface="Arial" panose="020B0604020202020204" pitchFamily="34" charset="0"/>
              <a:buNone/>
            </a:pPr>
            <a:r>
              <a:rPr lang="en-US" sz="2000" dirty="0">
                <a:latin typeface="Tw Cen MT (Body)"/>
              </a:rPr>
              <a:t>785-410-0410</a:t>
            </a:r>
          </a:p>
          <a:p>
            <a:pPr marL="0" indent="0">
              <a:spcBef>
                <a:spcPts val="600"/>
              </a:spcBef>
              <a:buFont typeface="Arial" panose="020B0604020202020204" pitchFamily="34" charset="0"/>
              <a:buNone/>
            </a:pPr>
            <a:r>
              <a:rPr lang="en-US" sz="2000" dirty="0">
                <a:latin typeface="Tw Cen MT (Body)"/>
                <a:hlinkClick r:id="rId4"/>
              </a:rPr>
              <a:t>csatzler@kansas.net</a:t>
            </a:r>
            <a:endParaRPr lang="en-US" sz="2000" dirty="0">
              <a:latin typeface="Tw Cen MT (Body)"/>
            </a:endParaRPr>
          </a:p>
          <a:p>
            <a:pPr marL="0" indent="0">
              <a:lnSpc>
                <a:spcPct val="220000"/>
              </a:lnSpc>
              <a:spcBef>
                <a:spcPts val="600"/>
              </a:spcBef>
              <a:buFont typeface="Arial" panose="020B0604020202020204" pitchFamily="34" charset="0"/>
              <a:buNone/>
            </a:pPr>
            <a:r>
              <a:rPr lang="fr-FR" sz="2800" b="1" dirty="0">
                <a:latin typeface="Tw Cen MT (Body)"/>
              </a:rPr>
              <a:t>Paul Peppers</a:t>
            </a:r>
          </a:p>
          <a:p>
            <a:pPr marL="0" indent="0">
              <a:spcBef>
                <a:spcPts val="600"/>
              </a:spcBef>
              <a:buFont typeface="Arial" panose="020B0604020202020204" pitchFamily="34" charset="0"/>
              <a:buNone/>
            </a:pPr>
            <a:r>
              <a:rPr lang="fr-FR" sz="2000" dirty="0">
                <a:hlinkClick r:id="rId5"/>
              </a:rPr>
              <a:t>ppeppers@envisageconsult.com</a:t>
            </a:r>
            <a:endParaRPr lang="en-US" sz="2000" dirty="0">
              <a:latin typeface="Tw Cen MT (Body)"/>
            </a:endParaRPr>
          </a:p>
        </p:txBody>
      </p:sp>
    </p:spTree>
    <p:extLst>
      <p:ext uri="{BB962C8B-B14F-4D97-AF65-F5344CB8AC3E}">
        <p14:creationId xmlns:p14="http://schemas.microsoft.com/office/powerpoint/2010/main" val="1216670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737E7-B33C-1CFE-EE23-D17EFAA6D53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77529-FB6C-3B9C-A5A6-4DD3034B8C9B}"/>
              </a:ext>
            </a:extLst>
          </p:cNvPr>
          <p:cNvSpPr>
            <a:spLocks noGrp="1"/>
          </p:cNvSpPr>
          <p:nvPr>
            <p:ph type="sldNum" sz="quarter" idx="12"/>
          </p:nvPr>
        </p:nvSpPr>
        <p:spPr/>
        <p:txBody>
          <a:bodyPr/>
          <a:lstStyle/>
          <a:p>
            <a:fld id="{F386D023-77AF-45F7-BF29-4FEFE9175272}" type="slidenum">
              <a:rPr lang="en-US" smtClean="0"/>
              <a:t>20</a:t>
            </a:fld>
            <a:endParaRPr lang="en-US" dirty="0"/>
          </a:p>
        </p:txBody>
      </p:sp>
      <p:graphicFrame>
        <p:nvGraphicFramePr>
          <p:cNvPr id="6" name="Content Placeholder 5">
            <a:extLst>
              <a:ext uri="{FF2B5EF4-FFF2-40B4-BE49-F238E27FC236}">
                <a16:creationId xmlns:a16="http://schemas.microsoft.com/office/drawing/2014/main" id="{FDE18350-3E4C-578C-A95A-A005686CB7BE}"/>
              </a:ext>
            </a:extLst>
          </p:cNvPr>
          <p:cNvGraphicFramePr>
            <a:graphicFrameLocks noGrp="1"/>
          </p:cNvGraphicFramePr>
          <p:nvPr>
            <p:ph idx="1"/>
            <p:extLst>
              <p:ext uri="{D42A27DB-BD31-4B8C-83A1-F6EECF244321}">
                <p14:modId xmlns:p14="http://schemas.microsoft.com/office/powerpoint/2010/main" val="539076888"/>
              </p:ext>
            </p:extLst>
          </p:nvPr>
        </p:nvGraphicFramePr>
        <p:xfrm>
          <a:off x="0" y="389298"/>
          <a:ext cx="12192000" cy="6468700"/>
        </p:xfrm>
        <a:graphic>
          <a:graphicData uri="http://schemas.openxmlformats.org/drawingml/2006/table">
            <a:tbl>
              <a:tblPr firstRow="1" bandRow="1">
                <a:tableStyleId>{5C22544A-7EE6-4342-B048-85BDC9FD1C3A}</a:tableStyleId>
              </a:tblPr>
              <a:tblGrid>
                <a:gridCol w="2075447">
                  <a:extLst>
                    <a:ext uri="{9D8B030D-6E8A-4147-A177-3AD203B41FA5}">
                      <a16:colId xmlns:a16="http://schemas.microsoft.com/office/drawing/2014/main" val="1695445648"/>
                    </a:ext>
                  </a:extLst>
                </a:gridCol>
                <a:gridCol w="3416969">
                  <a:extLst>
                    <a:ext uri="{9D8B030D-6E8A-4147-A177-3AD203B41FA5}">
                      <a16:colId xmlns:a16="http://schemas.microsoft.com/office/drawing/2014/main" val="3716811299"/>
                    </a:ext>
                  </a:extLst>
                </a:gridCol>
                <a:gridCol w="6699584">
                  <a:extLst>
                    <a:ext uri="{9D8B030D-6E8A-4147-A177-3AD203B41FA5}">
                      <a16:colId xmlns:a16="http://schemas.microsoft.com/office/drawing/2014/main" val="3045377978"/>
                    </a:ext>
                  </a:extLst>
                </a:gridCol>
              </a:tblGrid>
              <a:tr h="706334">
                <a:tc>
                  <a:txBody>
                    <a:bodyPr/>
                    <a:lstStyle/>
                    <a:p>
                      <a:r>
                        <a:rPr lang="en-US" sz="1600" dirty="0" err="1">
                          <a:latin typeface="Tw Cen MT (Body)"/>
                        </a:rPr>
                        <a:t>AELCode</a:t>
                      </a:r>
                      <a:endParaRPr lang="en-US" sz="1600" dirty="0">
                        <a:latin typeface="Tw Cen MT (Body)"/>
                      </a:endParaRPr>
                    </a:p>
                  </a:txBody>
                  <a:tcPr anchor="ctr"/>
                </a:tc>
                <a:tc>
                  <a:txBody>
                    <a:bodyPr/>
                    <a:lstStyle/>
                    <a:p>
                      <a:r>
                        <a:rPr lang="en-US" sz="1600" dirty="0">
                          <a:latin typeface="Tw Cen MT (Body)"/>
                        </a:rPr>
                        <a:t>Title</a:t>
                      </a:r>
                    </a:p>
                  </a:txBody>
                  <a:tcPr anchor="ctr"/>
                </a:tc>
                <a:tc>
                  <a:txBody>
                    <a:bodyPr/>
                    <a:lstStyle/>
                    <a:p>
                      <a:r>
                        <a:rPr lang="en-US" sz="1600" dirty="0">
                          <a:latin typeface="Tw Cen MT (Body)"/>
                        </a:rPr>
                        <a:t>Description</a:t>
                      </a:r>
                    </a:p>
                  </a:txBody>
                  <a:tcPr anchor="ctr"/>
                </a:tc>
                <a:extLst>
                  <a:ext uri="{0D108BD9-81ED-4DB2-BD59-A6C34878D82A}">
                    <a16:rowId xmlns:a16="http://schemas.microsoft.com/office/drawing/2014/main" val="3838752517"/>
                  </a:ext>
                </a:extLst>
              </a:tr>
              <a:tr h="762181">
                <a:tc>
                  <a:txBody>
                    <a:bodyPr/>
                    <a:lstStyle/>
                    <a:p>
                      <a:pPr algn="l" fontAlgn="b"/>
                      <a:r>
                        <a:rPr lang="en-US" sz="1400" b="0" i="0" u="none" strike="noStrike" dirty="0">
                          <a:solidFill>
                            <a:srgbClr val="000000"/>
                          </a:solidFill>
                          <a:effectLst/>
                          <a:latin typeface="Tw Cen MT (Body)"/>
                        </a:rPr>
                        <a:t>14CI-00-COOP</a:t>
                      </a:r>
                    </a:p>
                  </a:txBody>
                  <a:tcPr marL="7862" marR="7862" marT="7862" marB="0" anchor="ctr"/>
                </a:tc>
                <a:tc>
                  <a:txBody>
                    <a:bodyPr/>
                    <a:lstStyle/>
                    <a:p>
                      <a:pPr algn="l" fontAlgn="b"/>
                      <a:r>
                        <a:rPr lang="en-US" sz="1400" b="0" i="0" u="none" strike="noStrike" dirty="0">
                          <a:solidFill>
                            <a:srgbClr val="000000"/>
                          </a:solidFill>
                          <a:effectLst/>
                          <a:latin typeface="Tw Cen MT (Body)"/>
                        </a:rPr>
                        <a:t>System, Information Technology Contingency Operations</a:t>
                      </a:r>
                    </a:p>
                  </a:txBody>
                  <a:tcPr marL="7862" marR="7862" marT="7862" marB="0" anchor="ctr"/>
                </a:tc>
                <a:tc>
                  <a:txBody>
                    <a:bodyPr/>
                    <a:lstStyle/>
                    <a:p>
                      <a:pPr algn="l" fontAlgn="b"/>
                      <a:r>
                        <a:rPr lang="en-US" sz="1400" b="0" i="0" u="none" strike="noStrike" dirty="0">
                          <a:solidFill>
                            <a:srgbClr val="000000"/>
                          </a:solidFill>
                          <a:effectLst/>
                          <a:latin typeface="Tw Cen MT (Body)"/>
                        </a:rPr>
                        <a:t>Back-up computer hardware, operating systems, data storage, and application software necessary to provide a working environment for contingency operations. May be a purchased remote service or a dedicated alternate operating site.</a:t>
                      </a:r>
                    </a:p>
                  </a:txBody>
                  <a:tcPr marL="7862" marR="7862" marT="7862" marB="0" anchor="ctr"/>
                </a:tc>
                <a:extLst>
                  <a:ext uri="{0D108BD9-81ED-4DB2-BD59-A6C34878D82A}">
                    <a16:rowId xmlns:a16="http://schemas.microsoft.com/office/drawing/2014/main" val="2041150168"/>
                  </a:ext>
                </a:extLst>
              </a:tr>
              <a:tr h="706334">
                <a:tc>
                  <a:txBody>
                    <a:bodyPr/>
                    <a:lstStyle/>
                    <a:p>
                      <a:pPr algn="l" fontAlgn="b"/>
                      <a:r>
                        <a:rPr lang="en-US" sz="1400" b="0" i="0" u="none" strike="noStrike" dirty="0">
                          <a:solidFill>
                            <a:srgbClr val="000000"/>
                          </a:solidFill>
                          <a:effectLst/>
                          <a:latin typeface="Tw Cen MT (Body)"/>
                        </a:rPr>
                        <a:t>14EX-00-BCAN</a:t>
                      </a:r>
                    </a:p>
                  </a:txBody>
                  <a:tcPr marL="7862" marR="7862" marT="7862" marB="0" anchor="ctr"/>
                </a:tc>
                <a:tc>
                  <a:txBody>
                    <a:bodyPr/>
                    <a:lstStyle/>
                    <a:p>
                      <a:pPr algn="l" fontAlgn="b"/>
                      <a:r>
                        <a:rPr lang="en-US" sz="1400" b="0" i="0" u="none" strike="noStrike" dirty="0">
                          <a:solidFill>
                            <a:srgbClr val="000000"/>
                          </a:solidFill>
                          <a:effectLst/>
                          <a:latin typeface="Tw Cen MT (Body)"/>
                        </a:rPr>
                        <a:t>Receptacles, Trash, Blast-Resistant</a:t>
                      </a:r>
                    </a:p>
                  </a:txBody>
                  <a:tcPr marL="7862" marR="7862" marT="7862" marB="0" anchor="ctr"/>
                </a:tc>
                <a:tc>
                  <a:txBody>
                    <a:bodyPr/>
                    <a:lstStyle/>
                    <a:p>
                      <a:pPr algn="l" fontAlgn="b"/>
                      <a:r>
                        <a:rPr lang="en-US" sz="1400" b="0" i="0" u="none" strike="noStrike" dirty="0">
                          <a:solidFill>
                            <a:srgbClr val="000000"/>
                          </a:solidFill>
                          <a:effectLst/>
                          <a:latin typeface="Tw Cen MT (Body)"/>
                        </a:rPr>
                        <a:t>Blast-resistant trash receptacles.</a:t>
                      </a:r>
                    </a:p>
                  </a:txBody>
                  <a:tcPr marL="7862" marR="7862" marT="7862" marB="0" anchor="ctr"/>
                </a:tc>
                <a:extLst>
                  <a:ext uri="{0D108BD9-81ED-4DB2-BD59-A6C34878D82A}">
                    <a16:rowId xmlns:a16="http://schemas.microsoft.com/office/drawing/2014/main" val="3579868498"/>
                  </a:ext>
                </a:extLst>
              </a:tr>
              <a:tr h="706334">
                <a:tc>
                  <a:txBody>
                    <a:bodyPr/>
                    <a:lstStyle/>
                    <a:p>
                      <a:pPr algn="l" fontAlgn="b"/>
                      <a:r>
                        <a:rPr lang="en-US" sz="1400" b="0" i="0" u="none" strike="noStrike">
                          <a:solidFill>
                            <a:srgbClr val="000000"/>
                          </a:solidFill>
                          <a:effectLst/>
                          <a:latin typeface="Tw Cen MT (Body)"/>
                        </a:rPr>
                        <a:t>14EX-00-BSIR</a:t>
                      </a:r>
                    </a:p>
                  </a:txBody>
                  <a:tcPr marL="7862" marR="7862" marT="7862" marB="0" anchor="ctr"/>
                </a:tc>
                <a:tc>
                  <a:txBody>
                    <a:bodyPr/>
                    <a:lstStyle/>
                    <a:p>
                      <a:pPr algn="l" fontAlgn="b"/>
                      <a:r>
                        <a:rPr lang="en-US" sz="1400" b="0" i="0" u="none" strike="noStrike" dirty="0">
                          <a:solidFill>
                            <a:srgbClr val="000000"/>
                          </a:solidFill>
                          <a:effectLst/>
                          <a:latin typeface="Tw Cen MT (Body)"/>
                        </a:rPr>
                        <a:t>Systems, Building, Blast/Shock/Impact Resistant</a:t>
                      </a:r>
                    </a:p>
                  </a:txBody>
                  <a:tcPr marL="7862" marR="7862" marT="7862" marB="0" anchor="ctr"/>
                </a:tc>
                <a:tc>
                  <a:txBody>
                    <a:bodyPr/>
                    <a:lstStyle/>
                    <a:p>
                      <a:pPr algn="l" fontAlgn="b"/>
                      <a:r>
                        <a:rPr lang="en-US" sz="1400" b="0" i="0" u="none" strike="noStrike" dirty="0">
                          <a:solidFill>
                            <a:srgbClr val="000000"/>
                          </a:solidFill>
                          <a:effectLst/>
                          <a:latin typeface="Tw Cen MT (Body)"/>
                        </a:rPr>
                        <a:t>Systems to mitigate damage from blasts, shocks, or impacts, such as column and surface wraps, wall coverings, breakage/shatter resistant glass, window wraps, and deflection shields.</a:t>
                      </a:r>
                    </a:p>
                  </a:txBody>
                  <a:tcPr marL="7862" marR="7862" marT="7862" marB="0" anchor="ctr"/>
                </a:tc>
                <a:extLst>
                  <a:ext uri="{0D108BD9-81ED-4DB2-BD59-A6C34878D82A}">
                    <a16:rowId xmlns:a16="http://schemas.microsoft.com/office/drawing/2014/main" val="2221381043"/>
                  </a:ext>
                </a:extLst>
              </a:tr>
              <a:tr h="762181">
                <a:tc>
                  <a:txBody>
                    <a:bodyPr/>
                    <a:lstStyle/>
                    <a:p>
                      <a:pPr algn="l" fontAlgn="b"/>
                      <a:r>
                        <a:rPr lang="en-US" sz="1400" b="0" i="0" u="none" strike="noStrike">
                          <a:solidFill>
                            <a:srgbClr val="000000"/>
                          </a:solidFill>
                          <a:effectLst/>
                          <a:latin typeface="Tw Cen MT (Body)"/>
                        </a:rPr>
                        <a:t>14SW-01-ALRM</a:t>
                      </a:r>
                    </a:p>
                  </a:txBody>
                  <a:tcPr marL="7862" marR="7862" marT="7862" marB="0" anchor="ctr"/>
                </a:tc>
                <a:tc>
                  <a:txBody>
                    <a:bodyPr/>
                    <a:lstStyle/>
                    <a:p>
                      <a:pPr algn="l" fontAlgn="b"/>
                      <a:r>
                        <a:rPr lang="en-US" sz="1400" b="0" i="0" u="none" strike="noStrike" dirty="0">
                          <a:solidFill>
                            <a:srgbClr val="000000"/>
                          </a:solidFill>
                          <a:effectLst/>
                          <a:latin typeface="Tw Cen MT (Body)"/>
                        </a:rPr>
                        <a:t>Systems/Sensors, Alarm</a:t>
                      </a:r>
                    </a:p>
                  </a:txBody>
                  <a:tcPr marL="7862" marR="7862" marT="7862" marB="0" anchor="ctr"/>
                </a:tc>
                <a:tc>
                  <a:txBody>
                    <a:bodyPr/>
                    <a:lstStyle/>
                    <a:p>
                      <a:pPr algn="l" fontAlgn="b"/>
                      <a:r>
                        <a:rPr lang="en-US" sz="1400" b="0" i="0" u="none" strike="noStrike" dirty="0">
                          <a:solidFill>
                            <a:srgbClr val="000000"/>
                          </a:solidFill>
                          <a:effectLst/>
                          <a:latin typeface="Tw Cen MT (Body)"/>
                        </a:rPr>
                        <a:t>Systems and standalone sensors designed to detect access violations or intrusions using sensors such as door/window switches, motion sensors, acoustic sensors, seismic, and thermal sensors. May also include temperature sensors for critical areas.</a:t>
                      </a:r>
                    </a:p>
                  </a:txBody>
                  <a:tcPr marL="7862" marR="7862" marT="7862" marB="0" anchor="ctr"/>
                </a:tc>
                <a:extLst>
                  <a:ext uri="{0D108BD9-81ED-4DB2-BD59-A6C34878D82A}">
                    <a16:rowId xmlns:a16="http://schemas.microsoft.com/office/drawing/2014/main" val="2739556688"/>
                  </a:ext>
                </a:extLst>
              </a:tr>
              <a:tr h="706334">
                <a:tc>
                  <a:txBody>
                    <a:bodyPr/>
                    <a:lstStyle/>
                    <a:p>
                      <a:pPr algn="l" fontAlgn="b"/>
                      <a:r>
                        <a:rPr lang="en-US" sz="1400" b="0" i="0" u="none" strike="noStrike">
                          <a:solidFill>
                            <a:srgbClr val="000000"/>
                          </a:solidFill>
                          <a:effectLst/>
                          <a:latin typeface="Tw Cen MT (Body)"/>
                        </a:rPr>
                        <a:t>14SW-01-DOOR</a:t>
                      </a:r>
                    </a:p>
                  </a:txBody>
                  <a:tcPr marL="7862" marR="7862" marT="7862" marB="0" anchor="ctr"/>
                </a:tc>
                <a:tc>
                  <a:txBody>
                    <a:bodyPr/>
                    <a:lstStyle/>
                    <a:p>
                      <a:pPr algn="l" fontAlgn="b"/>
                      <a:r>
                        <a:rPr lang="en-US" sz="1400" b="0" i="0" u="none" strike="noStrike">
                          <a:solidFill>
                            <a:srgbClr val="000000"/>
                          </a:solidFill>
                          <a:effectLst/>
                          <a:latin typeface="Tw Cen MT (Body)"/>
                        </a:rPr>
                        <a:t>Doors and Gates, Impact Resistant</a:t>
                      </a:r>
                    </a:p>
                  </a:txBody>
                  <a:tcPr marL="7862" marR="7862" marT="7862" marB="0" anchor="ctr"/>
                </a:tc>
                <a:tc>
                  <a:txBody>
                    <a:bodyPr/>
                    <a:lstStyle/>
                    <a:p>
                      <a:pPr algn="l" fontAlgn="b"/>
                      <a:r>
                        <a:rPr lang="en-US" sz="1400" b="0" i="0" u="none" strike="noStrike" dirty="0">
                          <a:solidFill>
                            <a:srgbClr val="000000"/>
                          </a:solidFill>
                          <a:effectLst/>
                          <a:latin typeface="Tw Cen MT (Body)"/>
                        </a:rPr>
                        <a:t>Reinforced doors and gates with increased resistance to external impact for increased physical security.</a:t>
                      </a:r>
                    </a:p>
                  </a:txBody>
                  <a:tcPr marL="7862" marR="7862" marT="7862" marB="0" anchor="ctr"/>
                </a:tc>
                <a:extLst>
                  <a:ext uri="{0D108BD9-81ED-4DB2-BD59-A6C34878D82A}">
                    <a16:rowId xmlns:a16="http://schemas.microsoft.com/office/drawing/2014/main" val="1398092854"/>
                  </a:ext>
                </a:extLst>
              </a:tr>
              <a:tr h="706334">
                <a:tc>
                  <a:txBody>
                    <a:bodyPr/>
                    <a:lstStyle/>
                    <a:p>
                      <a:pPr algn="l" fontAlgn="b"/>
                      <a:r>
                        <a:rPr lang="en-US" sz="1400" b="0" i="0" u="none" strike="noStrike">
                          <a:solidFill>
                            <a:srgbClr val="000000"/>
                          </a:solidFill>
                          <a:effectLst/>
                          <a:latin typeface="Tw Cen MT (Body)"/>
                        </a:rPr>
                        <a:t>14SW-01-EXTM</a:t>
                      </a:r>
                    </a:p>
                  </a:txBody>
                  <a:tcPr marL="7862" marR="7862" marT="7862" marB="0" anchor="ctr"/>
                </a:tc>
                <a:tc>
                  <a:txBody>
                    <a:bodyPr/>
                    <a:lstStyle/>
                    <a:p>
                      <a:pPr algn="l" fontAlgn="b"/>
                      <a:r>
                        <a:rPr lang="en-US" sz="1400" b="0" i="0" u="none" strike="noStrike" dirty="0">
                          <a:solidFill>
                            <a:srgbClr val="000000"/>
                          </a:solidFill>
                          <a:effectLst/>
                          <a:latin typeface="Tw Cen MT (Body)"/>
                        </a:rPr>
                        <a:t>System, Fire Extinguisher Monitoring</a:t>
                      </a:r>
                    </a:p>
                  </a:txBody>
                  <a:tcPr marL="7862" marR="7862" marT="7862" marB="0" anchor="ctr"/>
                </a:tc>
                <a:tc>
                  <a:txBody>
                    <a:bodyPr/>
                    <a:lstStyle/>
                    <a:p>
                      <a:pPr algn="l" fontAlgn="b"/>
                      <a:r>
                        <a:rPr lang="en-US" sz="1400" b="0" i="0" u="none" strike="noStrike" dirty="0">
                          <a:solidFill>
                            <a:srgbClr val="000000"/>
                          </a:solidFill>
                          <a:effectLst/>
                          <a:latin typeface="Tw Cen MT (Body)"/>
                        </a:rPr>
                        <a:t>System for monitoring the presence and pressure of fixed-location fire extinguishers to ensure that they are usable and are not stolen for possible misuse.</a:t>
                      </a:r>
                    </a:p>
                  </a:txBody>
                  <a:tcPr marL="7862" marR="7862" marT="7862" marB="0" anchor="ctr"/>
                </a:tc>
                <a:extLst>
                  <a:ext uri="{0D108BD9-81ED-4DB2-BD59-A6C34878D82A}">
                    <a16:rowId xmlns:a16="http://schemas.microsoft.com/office/drawing/2014/main" val="2726117482"/>
                  </a:ext>
                </a:extLst>
              </a:tr>
              <a:tr h="706334">
                <a:tc>
                  <a:txBody>
                    <a:bodyPr/>
                    <a:lstStyle/>
                    <a:p>
                      <a:pPr algn="l" fontAlgn="b"/>
                      <a:r>
                        <a:rPr lang="en-US" sz="1400" b="0" i="0" u="none" strike="noStrike">
                          <a:solidFill>
                            <a:srgbClr val="000000"/>
                          </a:solidFill>
                          <a:effectLst/>
                          <a:latin typeface="Tw Cen MT (Body)"/>
                        </a:rPr>
                        <a:t>14SW-01-LITE</a:t>
                      </a:r>
                    </a:p>
                  </a:txBody>
                  <a:tcPr marL="7862" marR="7862" marT="7862" marB="0" anchor="ctr"/>
                </a:tc>
                <a:tc>
                  <a:txBody>
                    <a:bodyPr/>
                    <a:lstStyle/>
                    <a:p>
                      <a:pPr algn="l" fontAlgn="b"/>
                      <a:r>
                        <a:rPr lang="en-US" sz="1400" b="0" i="0" u="none" strike="noStrike">
                          <a:solidFill>
                            <a:srgbClr val="000000"/>
                          </a:solidFill>
                          <a:effectLst/>
                          <a:latin typeface="Tw Cen MT (Body)"/>
                        </a:rPr>
                        <a:t>Lighting, Area, Fixed</a:t>
                      </a:r>
                    </a:p>
                  </a:txBody>
                  <a:tcPr marL="7862" marR="7862" marT="7862" marB="0" anchor="ctr"/>
                </a:tc>
                <a:tc>
                  <a:txBody>
                    <a:bodyPr/>
                    <a:lstStyle/>
                    <a:p>
                      <a:pPr algn="l" fontAlgn="b"/>
                      <a:r>
                        <a:rPr lang="en-US" sz="1400" b="0" i="0" u="none" strike="noStrike" dirty="0">
                          <a:solidFill>
                            <a:srgbClr val="000000"/>
                          </a:solidFill>
                          <a:effectLst/>
                          <a:latin typeface="Tw Cen MT (Body)"/>
                        </a:rPr>
                        <a:t>Fixed high-intensity lighting systems for improved visibility in areas such as building perimeters and surveillance zones.</a:t>
                      </a:r>
                    </a:p>
                  </a:txBody>
                  <a:tcPr marL="7862" marR="7862" marT="7862" marB="0" anchor="ctr"/>
                </a:tc>
                <a:extLst>
                  <a:ext uri="{0D108BD9-81ED-4DB2-BD59-A6C34878D82A}">
                    <a16:rowId xmlns:a16="http://schemas.microsoft.com/office/drawing/2014/main" val="1412058223"/>
                  </a:ext>
                </a:extLst>
              </a:tr>
              <a:tr h="706334">
                <a:tc>
                  <a:txBody>
                    <a:bodyPr/>
                    <a:lstStyle/>
                    <a:p>
                      <a:pPr algn="l" fontAlgn="b"/>
                      <a:r>
                        <a:rPr lang="en-US" sz="1400" b="0" i="0" u="none" strike="noStrike">
                          <a:solidFill>
                            <a:srgbClr val="000000"/>
                          </a:solidFill>
                          <a:effectLst/>
                          <a:latin typeface="Tw Cen MT (Body)"/>
                        </a:rPr>
                        <a:t>14SW-01-PACS</a:t>
                      </a:r>
                    </a:p>
                  </a:txBody>
                  <a:tcPr marL="7862" marR="7862" marT="7862" marB="0" anchor="ctr"/>
                </a:tc>
                <a:tc>
                  <a:txBody>
                    <a:bodyPr/>
                    <a:lstStyle/>
                    <a:p>
                      <a:pPr algn="l" fontAlgn="b"/>
                      <a:r>
                        <a:rPr lang="en-US" sz="1400" b="0" i="0" u="none" strike="noStrike" dirty="0">
                          <a:solidFill>
                            <a:srgbClr val="000000"/>
                          </a:solidFill>
                          <a:effectLst/>
                          <a:latin typeface="Tw Cen MT (Body)"/>
                        </a:rPr>
                        <a:t>System, Physical Access Control</a:t>
                      </a:r>
                    </a:p>
                  </a:txBody>
                  <a:tcPr marL="7862" marR="7862" marT="7862" marB="0" anchor="ctr"/>
                </a:tc>
                <a:tc>
                  <a:txBody>
                    <a:bodyPr/>
                    <a:lstStyle/>
                    <a:p>
                      <a:pPr algn="l" fontAlgn="b"/>
                      <a:r>
                        <a:rPr lang="en-US" sz="1400" b="0" i="0" u="none" strike="noStrike" dirty="0">
                          <a:solidFill>
                            <a:srgbClr val="000000"/>
                          </a:solidFill>
                          <a:effectLst/>
                          <a:latin typeface="Tw Cen MT (Body)"/>
                        </a:rPr>
                        <a:t>Locking devices and entry systems for control of physical access to facilities.</a:t>
                      </a:r>
                    </a:p>
                  </a:txBody>
                  <a:tcPr marL="7862" marR="7862" marT="7862" marB="0" anchor="ctr"/>
                </a:tc>
                <a:extLst>
                  <a:ext uri="{0D108BD9-81ED-4DB2-BD59-A6C34878D82A}">
                    <a16:rowId xmlns:a16="http://schemas.microsoft.com/office/drawing/2014/main" val="2132926817"/>
                  </a:ext>
                </a:extLst>
              </a:tr>
            </a:tbl>
          </a:graphicData>
        </a:graphic>
      </p:graphicFrame>
    </p:spTree>
    <p:extLst>
      <p:ext uri="{BB962C8B-B14F-4D97-AF65-F5344CB8AC3E}">
        <p14:creationId xmlns:p14="http://schemas.microsoft.com/office/powerpoint/2010/main" val="2174122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522FA-EBB1-5896-D0FC-826539D67D3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6A3407-1681-E68C-116B-3AD84FD5FC97}"/>
              </a:ext>
            </a:extLst>
          </p:cNvPr>
          <p:cNvSpPr>
            <a:spLocks noGrp="1"/>
          </p:cNvSpPr>
          <p:nvPr>
            <p:ph type="sldNum" sz="quarter" idx="12"/>
          </p:nvPr>
        </p:nvSpPr>
        <p:spPr/>
        <p:txBody>
          <a:bodyPr/>
          <a:lstStyle/>
          <a:p>
            <a:fld id="{F386D023-77AF-45F7-BF29-4FEFE9175272}" type="slidenum">
              <a:rPr lang="en-US" sz="1200" smtClean="0"/>
              <a:t>21</a:t>
            </a:fld>
            <a:endParaRPr lang="en-US" sz="1200" dirty="0"/>
          </a:p>
        </p:txBody>
      </p:sp>
      <p:graphicFrame>
        <p:nvGraphicFramePr>
          <p:cNvPr id="6" name="Content Placeholder 5">
            <a:extLst>
              <a:ext uri="{FF2B5EF4-FFF2-40B4-BE49-F238E27FC236}">
                <a16:creationId xmlns:a16="http://schemas.microsoft.com/office/drawing/2014/main" id="{34A121D5-505A-6B46-CFAC-7FFFFD7032A6}"/>
              </a:ext>
            </a:extLst>
          </p:cNvPr>
          <p:cNvGraphicFramePr>
            <a:graphicFrameLocks noGrp="1"/>
          </p:cNvGraphicFramePr>
          <p:nvPr>
            <p:ph idx="1"/>
            <p:extLst>
              <p:ext uri="{D42A27DB-BD31-4B8C-83A1-F6EECF244321}">
                <p14:modId xmlns:p14="http://schemas.microsoft.com/office/powerpoint/2010/main" val="2053508745"/>
              </p:ext>
            </p:extLst>
          </p:nvPr>
        </p:nvGraphicFramePr>
        <p:xfrm>
          <a:off x="0" y="389300"/>
          <a:ext cx="12192000" cy="6417077"/>
        </p:xfrm>
        <a:graphic>
          <a:graphicData uri="http://schemas.openxmlformats.org/drawingml/2006/table">
            <a:tbl>
              <a:tblPr firstRow="1" bandRow="1">
                <a:tableStyleId>{5C22544A-7EE6-4342-B048-85BDC9FD1C3A}</a:tableStyleId>
              </a:tblPr>
              <a:tblGrid>
                <a:gridCol w="1768642">
                  <a:extLst>
                    <a:ext uri="{9D8B030D-6E8A-4147-A177-3AD203B41FA5}">
                      <a16:colId xmlns:a16="http://schemas.microsoft.com/office/drawing/2014/main" val="1695445648"/>
                    </a:ext>
                  </a:extLst>
                </a:gridCol>
                <a:gridCol w="2171700">
                  <a:extLst>
                    <a:ext uri="{9D8B030D-6E8A-4147-A177-3AD203B41FA5}">
                      <a16:colId xmlns:a16="http://schemas.microsoft.com/office/drawing/2014/main" val="3716811299"/>
                    </a:ext>
                  </a:extLst>
                </a:gridCol>
                <a:gridCol w="8251658">
                  <a:extLst>
                    <a:ext uri="{9D8B030D-6E8A-4147-A177-3AD203B41FA5}">
                      <a16:colId xmlns:a16="http://schemas.microsoft.com/office/drawing/2014/main" val="3045377978"/>
                    </a:ext>
                  </a:extLst>
                </a:gridCol>
              </a:tblGrid>
              <a:tr h="705472">
                <a:tc>
                  <a:txBody>
                    <a:bodyPr/>
                    <a:lstStyle/>
                    <a:p>
                      <a:r>
                        <a:rPr lang="en-US" sz="1600" dirty="0" err="1"/>
                        <a:t>AELCode</a:t>
                      </a:r>
                      <a:endParaRPr lang="en-US" sz="1600" dirty="0"/>
                    </a:p>
                  </a:txBody>
                  <a:tcPr anchor="ctr"/>
                </a:tc>
                <a:tc>
                  <a:txBody>
                    <a:bodyPr/>
                    <a:lstStyle/>
                    <a:p>
                      <a:r>
                        <a:rPr lang="en-US" sz="1600" dirty="0"/>
                        <a:t>Title</a:t>
                      </a:r>
                    </a:p>
                  </a:txBody>
                  <a:tcPr anchor="ctr"/>
                </a:tc>
                <a:tc>
                  <a:txBody>
                    <a:bodyPr/>
                    <a:lstStyle/>
                    <a:p>
                      <a:r>
                        <a:rPr lang="en-US" sz="1600" dirty="0"/>
                        <a:t>Description</a:t>
                      </a:r>
                    </a:p>
                  </a:txBody>
                  <a:tcPr anchor="ctr"/>
                </a:tc>
                <a:extLst>
                  <a:ext uri="{0D108BD9-81ED-4DB2-BD59-A6C34878D82A}">
                    <a16:rowId xmlns:a16="http://schemas.microsoft.com/office/drawing/2014/main" val="3838752517"/>
                  </a:ext>
                </a:extLst>
              </a:tr>
              <a:tr h="705472">
                <a:tc>
                  <a:txBody>
                    <a:bodyPr/>
                    <a:lstStyle/>
                    <a:p>
                      <a:pPr algn="l" fontAlgn="b"/>
                      <a:r>
                        <a:rPr lang="en-US" sz="1400" b="0" i="0" u="none" strike="noStrike" dirty="0">
                          <a:solidFill>
                            <a:srgbClr val="000000"/>
                          </a:solidFill>
                          <a:effectLst/>
                          <a:latin typeface="Tw Cen MT (Body)"/>
                        </a:rPr>
                        <a:t>14SW-01-SIDP</a:t>
                      </a:r>
                    </a:p>
                  </a:txBody>
                  <a:tcPr marL="6931" marR="6931" marT="6931" marB="0" anchor="ctr"/>
                </a:tc>
                <a:tc>
                  <a:txBody>
                    <a:bodyPr/>
                    <a:lstStyle/>
                    <a:p>
                      <a:pPr algn="l" fontAlgn="b"/>
                      <a:r>
                        <a:rPr lang="en-US" sz="1400" b="0" i="0" u="none" strike="noStrike">
                          <a:solidFill>
                            <a:srgbClr val="000000"/>
                          </a:solidFill>
                          <a:effectLst/>
                          <a:latin typeface="Tw Cen MT (Body)"/>
                        </a:rPr>
                        <a:t>Systems, Personnel Identification</a:t>
                      </a:r>
                    </a:p>
                  </a:txBody>
                  <a:tcPr marL="6931" marR="6931" marT="6931" marB="0" anchor="ctr"/>
                </a:tc>
                <a:tc>
                  <a:txBody>
                    <a:bodyPr/>
                    <a:lstStyle/>
                    <a:p>
                      <a:pPr algn="l" fontAlgn="b"/>
                      <a:r>
                        <a:rPr lang="en-US" sz="1400" b="0" i="0" u="none" strike="noStrike" dirty="0">
                          <a:solidFill>
                            <a:srgbClr val="000000"/>
                          </a:solidFill>
                          <a:effectLst/>
                          <a:latin typeface="Tw Cen MT (Body)"/>
                        </a:rPr>
                        <a:t>Systems for positive identification of personnel as a prerequisite for entering restricted areas or accessing information systems.</a:t>
                      </a:r>
                    </a:p>
                  </a:txBody>
                  <a:tcPr marL="6931" marR="6931" marT="6931" marB="0" anchor="ctr"/>
                </a:tc>
                <a:extLst>
                  <a:ext uri="{0D108BD9-81ED-4DB2-BD59-A6C34878D82A}">
                    <a16:rowId xmlns:a16="http://schemas.microsoft.com/office/drawing/2014/main" val="2041150168"/>
                  </a:ext>
                </a:extLst>
              </a:tr>
              <a:tr h="624119">
                <a:tc>
                  <a:txBody>
                    <a:bodyPr/>
                    <a:lstStyle/>
                    <a:p>
                      <a:pPr algn="l" fontAlgn="b"/>
                      <a:r>
                        <a:rPr lang="en-US" sz="1400" b="0" i="0" u="none" strike="noStrike" dirty="0">
                          <a:solidFill>
                            <a:srgbClr val="000000"/>
                          </a:solidFill>
                          <a:effectLst/>
                          <a:latin typeface="Tw Cen MT (Body)"/>
                        </a:rPr>
                        <a:t>14SW-01-SIDV</a:t>
                      </a:r>
                    </a:p>
                  </a:txBody>
                  <a:tcPr marL="6931" marR="6931" marT="6931" marB="0" anchor="ctr"/>
                </a:tc>
                <a:tc>
                  <a:txBody>
                    <a:bodyPr/>
                    <a:lstStyle/>
                    <a:p>
                      <a:pPr algn="l" fontAlgn="b"/>
                      <a:r>
                        <a:rPr lang="en-US" sz="1400" b="0" i="0" u="none" strike="noStrike" dirty="0">
                          <a:solidFill>
                            <a:srgbClr val="000000"/>
                          </a:solidFill>
                          <a:effectLst/>
                          <a:latin typeface="Tw Cen MT (Body)"/>
                        </a:rPr>
                        <a:t>Systems, Vehicle Identification</a:t>
                      </a:r>
                    </a:p>
                  </a:txBody>
                  <a:tcPr marL="6931" marR="6931" marT="6931" marB="0" anchor="ctr"/>
                </a:tc>
                <a:tc>
                  <a:txBody>
                    <a:bodyPr/>
                    <a:lstStyle/>
                    <a:p>
                      <a:pPr algn="l" fontAlgn="b"/>
                      <a:r>
                        <a:rPr lang="en-US" sz="1400" b="0" i="0" u="none" strike="noStrike" dirty="0">
                          <a:solidFill>
                            <a:srgbClr val="000000"/>
                          </a:solidFill>
                          <a:effectLst/>
                          <a:latin typeface="Tw Cen MT (Body)"/>
                        </a:rPr>
                        <a:t>Systems for identification of vehicles, ranging from decals to radio frequency identification (RFID) or other transponder devices.</a:t>
                      </a:r>
                    </a:p>
                  </a:txBody>
                  <a:tcPr marL="6931" marR="6931" marT="6931" marB="0" anchor="ctr"/>
                </a:tc>
                <a:extLst>
                  <a:ext uri="{0D108BD9-81ED-4DB2-BD59-A6C34878D82A}">
                    <a16:rowId xmlns:a16="http://schemas.microsoft.com/office/drawing/2014/main" val="3579868498"/>
                  </a:ext>
                </a:extLst>
              </a:tr>
              <a:tr h="705472">
                <a:tc>
                  <a:txBody>
                    <a:bodyPr/>
                    <a:lstStyle/>
                    <a:p>
                      <a:pPr algn="l" fontAlgn="b"/>
                      <a:r>
                        <a:rPr lang="en-US" sz="1400" b="0" i="0" u="none" strike="noStrike" dirty="0">
                          <a:solidFill>
                            <a:srgbClr val="000000"/>
                          </a:solidFill>
                          <a:effectLst/>
                          <a:latin typeface="Tw Cen MT (Body)"/>
                        </a:rPr>
                        <a:t>14SW-01-SNSR</a:t>
                      </a:r>
                    </a:p>
                  </a:txBody>
                  <a:tcPr marL="6931" marR="6931" marT="6931" marB="0" anchor="ctr"/>
                </a:tc>
                <a:tc>
                  <a:txBody>
                    <a:bodyPr/>
                    <a:lstStyle/>
                    <a:p>
                      <a:pPr algn="l" fontAlgn="b"/>
                      <a:r>
                        <a:rPr lang="en-US" sz="1400" b="0" i="0" u="none" strike="noStrike" dirty="0">
                          <a:solidFill>
                            <a:srgbClr val="000000"/>
                          </a:solidFill>
                          <a:effectLst/>
                          <a:latin typeface="Tw Cen MT (Body)"/>
                        </a:rPr>
                        <a:t>Sensors/Alarms, System and Infrastructure Monitoring, Standalone</a:t>
                      </a:r>
                    </a:p>
                  </a:txBody>
                  <a:tcPr marL="6931" marR="6931" marT="6931" marB="0" anchor="ctr"/>
                </a:tc>
                <a:tc>
                  <a:txBody>
                    <a:bodyPr/>
                    <a:lstStyle/>
                    <a:p>
                      <a:pPr algn="l" fontAlgn="b"/>
                      <a:r>
                        <a:rPr lang="en-US" sz="1400" b="0" i="0" u="none" strike="noStrike" dirty="0">
                          <a:solidFill>
                            <a:srgbClr val="000000"/>
                          </a:solidFill>
                          <a:effectLst/>
                          <a:latin typeface="Tw Cen MT (Body)"/>
                        </a:rPr>
                        <a:t>Standalone sensors/alarms for use on critical systems or infrastructure items (security systems, power supplies, etc.) to provide warning when these systems fail or are near failure.</a:t>
                      </a:r>
                    </a:p>
                  </a:txBody>
                  <a:tcPr marL="6931" marR="6931" marT="6931" marB="0" anchor="ctr"/>
                </a:tc>
                <a:extLst>
                  <a:ext uri="{0D108BD9-81ED-4DB2-BD59-A6C34878D82A}">
                    <a16:rowId xmlns:a16="http://schemas.microsoft.com/office/drawing/2014/main" val="2221381043"/>
                  </a:ext>
                </a:extLst>
              </a:tr>
              <a:tr h="524617">
                <a:tc>
                  <a:txBody>
                    <a:bodyPr/>
                    <a:lstStyle/>
                    <a:p>
                      <a:pPr algn="l" fontAlgn="b"/>
                      <a:r>
                        <a:rPr lang="en-US" sz="1400" b="0" i="0" u="none" strike="noStrike">
                          <a:solidFill>
                            <a:srgbClr val="000000"/>
                          </a:solidFill>
                          <a:effectLst/>
                          <a:latin typeface="Tw Cen MT (Body)"/>
                        </a:rPr>
                        <a:t>14SW-01-VIDA</a:t>
                      </a:r>
                    </a:p>
                  </a:txBody>
                  <a:tcPr marL="6931" marR="6931" marT="6931" marB="0" anchor="ctr"/>
                </a:tc>
                <a:tc>
                  <a:txBody>
                    <a:bodyPr/>
                    <a:lstStyle/>
                    <a:p>
                      <a:pPr algn="l" fontAlgn="b"/>
                      <a:r>
                        <a:rPr lang="en-US" sz="1400" b="0" i="0" u="none" strike="noStrike">
                          <a:solidFill>
                            <a:srgbClr val="000000"/>
                          </a:solidFill>
                          <a:effectLst/>
                          <a:latin typeface="Tw Cen MT (Body)"/>
                        </a:rPr>
                        <a:t>Systems, Video Assessment, Security</a:t>
                      </a:r>
                    </a:p>
                  </a:txBody>
                  <a:tcPr marL="6931" marR="6931" marT="6931" marB="0" anchor="ctr"/>
                </a:tc>
                <a:tc>
                  <a:txBody>
                    <a:bodyPr/>
                    <a:lstStyle/>
                    <a:p>
                      <a:pPr algn="l" fontAlgn="b"/>
                      <a:r>
                        <a:rPr lang="en-US" sz="1400" b="0" i="0" u="none" strike="noStrike" dirty="0">
                          <a:solidFill>
                            <a:srgbClr val="000000"/>
                          </a:solidFill>
                          <a:effectLst/>
                          <a:latin typeface="Tw Cen MT (Body)"/>
                        </a:rPr>
                        <a:t>Camera-based security systems utilizing standard, low light, or infrared technology.</a:t>
                      </a:r>
                    </a:p>
                  </a:txBody>
                  <a:tcPr marL="6931" marR="6931" marT="6931" marB="0" anchor="ctr"/>
                </a:tc>
                <a:extLst>
                  <a:ext uri="{0D108BD9-81ED-4DB2-BD59-A6C34878D82A}">
                    <a16:rowId xmlns:a16="http://schemas.microsoft.com/office/drawing/2014/main" val="2739556688"/>
                  </a:ext>
                </a:extLst>
              </a:tr>
              <a:tr h="705472">
                <a:tc>
                  <a:txBody>
                    <a:bodyPr/>
                    <a:lstStyle/>
                    <a:p>
                      <a:pPr algn="l" fontAlgn="b"/>
                      <a:r>
                        <a:rPr lang="en-US" sz="1400" b="0" i="0" u="none" strike="noStrike">
                          <a:solidFill>
                            <a:srgbClr val="000000"/>
                          </a:solidFill>
                          <a:effectLst/>
                          <a:latin typeface="Tw Cen MT (Body)"/>
                        </a:rPr>
                        <a:t>14SW-01-WALL</a:t>
                      </a:r>
                    </a:p>
                  </a:txBody>
                  <a:tcPr marL="6931" marR="6931" marT="6931" marB="0" anchor="ctr"/>
                </a:tc>
                <a:tc>
                  <a:txBody>
                    <a:bodyPr/>
                    <a:lstStyle/>
                    <a:p>
                      <a:pPr algn="l" fontAlgn="b"/>
                      <a:r>
                        <a:rPr lang="en-US" sz="1400" b="0" i="0" u="none" strike="noStrike" dirty="0">
                          <a:solidFill>
                            <a:srgbClr val="000000"/>
                          </a:solidFill>
                          <a:effectLst/>
                          <a:latin typeface="Tw Cen MT (Body)"/>
                        </a:rPr>
                        <a:t>Barriers: Fences; Jersey Walls</a:t>
                      </a:r>
                    </a:p>
                  </a:txBody>
                  <a:tcPr marL="6931" marR="6931" marT="6931" marB="0" anchor="ctr"/>
                </a:tc>
                <a:tc>
                  <a:txBody>
                    <a:bodyPr/>
                    <a:lstStyle/>
                    <a:p>
                      <a:pPr algn="l" fontAlgn="b"/>
                      <a:r>
                        <a:rPr lang="en-US" sz="1400" b="0" i="0" u="none" strike="noStrike" dirty="0">
                          <a:solidFill>
                            <a:srgbClr val="000000"/>
                          </a:solidFill>
                          <a:effectLst/>
                          <a:latin typeface="Tw Cen MT (Body)"/>
                        </a:rPr>
                        <a:t>Obstacles designed to channel or halt pedestrian or vehicle-borne traffic in order to protect a physical asset or facility.</a:t>
                      </a:r>
                    </a:p>
                  </a:txBody>
                  <a:tcPr marL="6931" marR="6931" marT="6931" marB="0" anchor="ctr"/>
                </a:tc>
                <a:extLst>
                  <a:ext uri="{0D108BD9-81ED-4DB2-BD59-A6C34878D82A}">
                    <a16:rowId xmlns:a16="http://schemas.microsoft.com/office/drawing/2014/main" val="1398092854"/>
                  </a:ext>
                </a:extLst>
              </a:tr>
              <a:tr h="506850">
                <a:tc>
                  <a:txBody>
                    <a:bodyPr/>
                    <a:lstStyle/>
                    <a:p>
                      <a:pPr algn="l" fontAlgn="b"/>
                      <a:r>
                        <a:rPr lang="en-US" sz="1400" b="0" i="0" u="none" strike="noStrike">
                          <a:solidFill>
                            <a:srgbClr val="000000"/>
                          </a:solidFill>
                          <a:effectLst/>
                          <a:latin typeface="Tw Cen MT (Body)"/>
                        </a:rPr>
                        <a:t>14SW-02-HSCN</a:t>
                      </a:r>
                    </a:p>
                  </a:txBody>
                  <a:tcPr marL="6931" marR="6931" marT="6931" marB="0" anchor="ctr"/>
                </a:tc>
                <a:tc>
                  <a:txBody>
                    <a:bodyPr/>
                    <a:lstStyle/>
                    <a:p>
                      <a:pPr algn="l" fontAlgn="b"/>
                      <a:r>
                        <a:rPr lang="en-US" sz="1400" b="0" i="0" u="none" strike="noStrike" dirty="0">
                          <a:solidFill>
                            <a:srgbClr val="000000"/>
                          </a:solidFill>
                          <a:effectLst/>
                          <a:latin typeface="Tw Cen MT (Body)"/>
                        </a:rPr>
                        <a:t>Equipment, Hull Scanning</a:t>
                      </a:r>
                    </a:p>
                  </a:txBody>
                  <a:tcPr marL="6931" marR="6931" marT="6931" marB="0" anchor="ctr"/>
                </a:tc>
                <a:tc>
                  <a:txBody>
                    <a:bodyPr/>
                    <a:lstStyle/>
                    <a:p>
                      <a:pPr algn="l" fontAlgn="b"/>
                      <a:r>
                        <a:rPr lang="en-US" sz="1400" b="0" i="0" u="none" strike="noStrike" dirty="0">
                          <a:solidFill>
                            <a:srgbClr val="000000"/>
                          </a:solidFill>
                          <a:effectLst/>
                          <a:latin typeface="Tw Cen MT (Body)"/>
                        </a:rPr>
                        <a:t>Devices or systems used to scan ship hulls for attached devices.</a:t>
                      </a:r>
                    </a:p>
                  </a:txBody>
                  <a:tcPr marL="6931" marR="6931" marT="6931" marB="0" anchor="ctr"/>
                </a:tc>
                <a:extLst>
                  <a:ext uri="{0D108BD9-81ED-4DB2-BD59-A6C34878D82A}">
                    <a16:rowId xmlns:a16="http://schemas.microsoft.com/office/drawing/2014/main" val="2726117482"/>
                  </a:ext>
                </a:extLst>
              </a:tr>
              <a:tr h="439152">
                <a:tc>
                  <a:txBody>
                    <a:bodyPr/>
                    <a:lstStyle/>
                    <a:p>
                      <a:pPr algn="l" fontAlgn="b"/>
                      <a:r>
                        <a:rPr lang="en-US" sz="1400" b="0" i="0" u="none" strike="noStrike">
                          <a:solidFill>
                            <a:srgbClr val="000000"/>
                          </a:solidFill>
                          <a:effectLst/>
                          <a:latin typeface="Tw Cen MT (Body)"/>
                        </a:rPr>
                        <a:t>14SW-02-RADR</a:t>
                      </a:r>
                    </a:p>
                  </a:txBody>
                  <a:tcPr marL="6931" marR="6931" marT="6931" marB="0" anchor="ctr"/>
                </a:tc>
                <a:tc>
                  <a:txBody>
                    <a:bodyPr/>
                    <a:lstStyle/>
                    <a:p>
                      <a:pPr algn="l" fontAlgn="b"/>
                      <a:r>
                        <a:rPr lang="en-US" sz="1400" b="0" i="0" u="none" strike="noStrike">
                          <a:solidFill>
                            <a:srgbClr val="000000"/>
                          </a:solidFill>
                          <a:effectLst/>
                          <a:latin typeface="Tw Cen MT (Body)"/>
                        </a:rPr>
                        <a:t>Systems, Radar</a:t>
                      </a:r>
                    </a:p>
                  </a:txBody>
                  <a:tcPr marL="6931" marR="6931" marT="6931" marB="0" anchor="ctr"/>
                </a:tc>
                <a:tc>
                  <a:txBody>
                    <a:bodyPr/>
                    <a:lstStyle/>
                    <a:p>
                      <a:pPr algn="l" fontAlgn="b"/>
                      <a:r>
                        <a:rPr lang="en-US" sz="1400" b="0" i="0" u="none" strike="noStrike" dirty="0">
                          <a:solidFill>
                            <a:srgbClr val="000000"/>
                          </a:solidFill>
                          <a:effectLst/>
                          <a:latin typeface="Tw Cen MT (Body)"/>
                        </a:rPr>
                        <a:t>Scanning systems for detection of objects such as vessels, personnel, and other objects.</a:t>
                      </a:r>
                    </a:p>
                  </a:txBody>
                  <a:tcPr marL="6931" marR="6931" marT="6931" marB="0" anchor="ctr"/>
                </a:tc>
                <a:extLst>
                  <a:ext uri="{0D108BD9-81ED-4DB2-BD59-A6C34878D82A}">
                    <a16:rowId xmlns:a16="http://schemas.microsoft.com/office/drawing/2014/main" val="1412058223"/>
                  </a:ext>
                </a:extLst>
              </a:tr>
              <a:tr h="824922">
                <a:tc>
                  <a:txBody>
                    <a:bodyPr/>
                    <a:lstStyle/>
                    <a:p>
                      <a:pPr algn="l" fontAlgn="b"/>
                      <a:r>
                        <a:rPr lang="en-US" sz="1400" b="0" i="0" u="none" strike="noStrike">
                          <a:solidFill>
                            <a:srgbClr val="000000"/>
                          </a:solidFill>
                          <a:effectLst/>
                          <a:latin typeface="Tw Cen MT (Body)"/>
                        </a:rPr>
                        <a:t>14SW-02-SONR</a:t>
                      </a:r>
                    </a:p>
                  </a:txBody>
                  <a:tcPr marL="6931" marR="6931" marT="6931" marB="0" anchor="ctr"/>
                </a:tc>
                <a:tc>
                  <a:txBody>
                    <a:bodyPr/>
                    <a:lstStyle/>
                    <a:p>
                      <a:pPr algn="l" fontAlgn="b"/>
                      <a:r>
                        <a:rPr lang="en-US" sz="1400" b="0" i="0" u="none" strike="noStrike">
                          <a:solidFill>
                            <a:srgbClr val="000000"/>
                          </a:solidFill>
                          <a:effectLst/>
                          <a:latin typeface="Tw Cen MT (Body)"/>
                        </a:rPr>
                        <a:t>Systems, Sonar</a:t>
                      </a:r>
                    </a:p>
                  </a:txBody>
                  <a:tcPr marL="6931" marR="6931" marT="6931" marB="0" anchor="ctr"/>
                </a:tc>
                <a:tc>
                  <a:txBody>
                    <a:bodyPr/>
                    <a:lstStyle/>
                    <a:p>
                      <a:pPr algn="l" fontAlgn="b"/>
                      <a:r>
                        <a:rPr lang="en-US" sz="1400" b="0" i="0" u="none" strike="noStrike" dirty="0">
                          <a:solidFill>
                            <a:srgbClr val="000000"/>
                          </a:solidFill>
                          <a:effectLst/>
                          <a:latin typeface="Tw Cen MT (Body)"/>
                        </a:rPr>
                        <a:t>Includes several different types of underwater sound wave imaging: Imaging Sonar: A high-frequency sonar that produces video-like imagery using a narrow field of view. The sonar system can be pole-mounted over the side of a craft or hand-carried by a diver. Scanning Sonar: Consists of smaller sonar systems that can be mounted on tripods and lowered to the bottom of the waterway. Scanning sonar produces a panoramic view of the surrounding area and can cover up to 360 degrees. Side Scan Sonar: Placed inside of a shell and towed behind a vessel. Side scan sonar produces strip-like images from both sides of the device. 3-Dimensional Sonar: Produces 3-dimensional imagery of objects using an array receiver.</a:t>
                      </a:r>
                    </a:p>
                  </a:txBody>
                  <a:tcPr marL="6931" marR="6931" marT="6931" marB="0" anchor="ctr"/>
                </a:tc>
                <a:extLst>
                  <a:ext uri="{0D108BD9-81ED-4DB2-BD59-A6C34878D82A}">
                    <a16:rowId xmlns:a16="http://schemas.microsoft.com/office/drawing/2014/main" val="2132926817"/>
                  </a:ext>
                </a:extLst>
              </a:tr>
            </a:tbl>
          </a:graphicData>
        </a:graphic>
      </p:graphicFrame>
    </p:spTree>
    <p:extLst>
      <p:ext uri="{BB962C8B-B14F-4D97-AF65-F5344CB8AC3E}">
        <p14:creationId xmlns:p14="http://schemas.microsoft.com/office/powerpoint/2010/main" val="1727087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D905B-1E04-84D7-3C66-997AD089361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7F1345-97F6-015D-60B5-29CC772517FF}"/>
              </a:ext>
            </a:extLst>
          </p:cNvPr>
          <p:cNvSpPr>
            <a:spLocks noGrp="1"/>
          </p:cNvSpPr>
          <p:nvPr>
            <p:ph type="sldNum" sz="quarter" idx="12"/>
          </p:nvPr>
        </p:nvSpPr>
        <p:spPr/>
        <p:txBody>
          <a:bodyPr/>
          <a:lstStyle/>
          <a:p>
            <a:fld id="{F386D023-77AF-45F7-BF29-4FEFE9175272}" type="slidenum">
              <a:rPr lang="en-US" smtClean="0"/>
              <a:t>22</a:t>
            </a:fld>
            <a:endParaRPr lang="en-US" dirty="0"/>
          </a:p>
        </p:txBody>
      </p:sp>
      <p:graphicFrame>
        <p:nvGraphicFramePr>
          <p:cNvPr id="6" name="Content Placeholder 5">
            <a:extLst>
              <a:ext uri="{FF2B5EF4-FFF2-40B4-BE49-F238E27FC236}">
                <a16:creationId xmlns:a16="http://schemas.microsoft.com/office/drawing/2014/main" id="{45BEF837-8A52-5128-76B3-35AEE3ACFE51}"/>
              </a:ext>
            </a:extLst>
          </p:cNvPr>
          <p:cNvGraphicFramePr>
            <a:graphicFrameLocks noGrp="1"/>
          </p:cNvGraphicFramePr>
          <p:nvPr>
            <p:ph idx="1"/>
            <p:extLst>
              <p:ext uri="{D42A27DB-BD31-4B8C-83A1-F6EECF244321}">
                <p14:modId xmlns:p14="http://schemas.microsoft.com/office/powerpoint/2010/main" val="2698346746"/>
              </p:ext>
            </p:extLst>
          </p:nvPr>
        </p:nvGraphicFramePr>
        <p:xfrm>
          <a:off x="0" y="389298"/>
          <a:ext cx="12192000" cy="5051996"/>
        </p:xfrm>
        <a:graphic>
          <a:graphicData uri="http://schemas.openxmlformats.org/drawingml/2006/table">
            <a:tbl>
              <a:tblPr firstRow="1" bandRow="1">
                <a:tableStyleId>{5C22544A-7EE6-4342-B048-85BDC9FD1C3A}</a:tableStyleId>
              </a:tblPr>
              <a:tblGrid>
                <a:gridCol w="1768642">
                  <a:extLst>
                    <a:ext uri="{9D8B030D-6E8A-4147-A177-3AD203B41FA5}">
                      <a16:colId xmlns:a16="http://schemas.microsoft.com/office/drawing/2014/main" val="1695445648"/>
                    </a:ext>
                  </a:extLst>
                </a:gridCol>
                <a:gridCol w="3392905">
                  <a:extLst>
                    <a:ext uri="{9D8B030D-6E8A-4147-A177-3AD203B41FA5}">
                      <a16:colId xmlns:a16="http://schemas.microsoft.com/office/drawing/2014/main" val="3716811299"/>
                    </a:ext>
                  </a:extLst>
                </a:gridCol>
                <a:gridCol w="7030453">
                  <a:extLst>
                    <a:ext uri="{9D8B030D-6E8A-4147-A177-3AD203B41FA5}">
                      <a16:colId xmlns:a16="http://schemas.microsoft.com/office/drawing/2014/main" val="3045377978"/>
                    </a:ext>
                  </a:extLst>
                </a:gridCol>
              </a:tblGrid>
              <a:tr h="718745">
                <a:tc>
                  <a:txBody>
                    <a:bodyPr/>
                    <a:lstStyle/>
                    <a:p>
                      <a:r>
                        <a:rPr lang="en-US" dirty="0" err="1">
                          <a:latin typeface="Tw Cen MT (Body)"/>
                        </a:rPr>
                        <a:t>AELCode</a:t>
                      </a:r>
                      <a:endParaRPr lang="en-US" dirty="0">
                        <a:latin typeface="Tw Cen MT (Body)"/>
                      </a:endParaRPr>
                    </a:p>
                  </a:txBody>
                  <a:tcPr anchor="ctr"/>
                </a:tc>
                <a:tc>
                  <a:txBody>
                    <a:bodyPr/>
                    <a:lstStyle/>
                    <a:p>
                      <a:r>
                        <a:rPr lang="en-US" dirty="0">
                          <a:latin typeface="Tw Cen MT (Body)"/>
                        </a:rPr>
                        <a:t>Title</a:t>
                      </a:r>
                    </a:p>
                  </a:txBody>
                  <a:tcPr anchor="ctr"/>
                </a:tc>
                <a:tc>
                  <a:txBody>
                    <a:bodyPr/>
                    <a:lstStyle/>
                    <a:p>
                      <a:r>
                        <a:rPr lang="en-US" dirty="0">
                          <a:latin typeface="Tw Cen MT (Body)"/>
                        </a:rPr>
                        <a:t>Description</a:t>
                      </a:r>
                    </a:p>
                  </a:txBody>
                  <a:tcPr anchor="ctr"/>
                </a:tc>
                <a:extLst>
                  <a:ext uri="{0D108BD9-81ED-4DB2-BD59-A6C34878D82A}">
                    <a16:rowId xmlns:a16="http://schemas.microsoft.com/office/drawing/2014/main" val="3838752517"/>
                  </a:ext>
                </a:extLst>
              </a:tr>
              <a:tr h="718745">
                <a:tc>
                  <a:txBody>
                    <a:bodyPr/>
                    <a:lstStyle/>
                    <a:p>
                      <a:pPr algn="l" fontAlgn="b"/>
                      <a:r>
                        <a:rPr lang="en-US" sz="1600" b="0" i="0" u="none" strike="noStrike" dirty="0">
                          <a:solidFill>
                            <a:srgbClr val="000000"/>
                          </a:solidFill>
                          <a:effectLst/>
                          <a:latin typeface="Tw Cen MT (Body)"/>
                        </a:rPr>
                        <a:t>14SW-02-VBAR</a:t>
                      </a:r>
                    </a:p>
                  </a:txBody>
                  <a:tcPr marL="8006" marR="8006" marT="8006" marB="0" anchor="ctr"/>
                </a:tc>
                <a:tc>
                  <a:txBody>
                    <a:bodyPr/>
                    <a:lstStyle/>
                    <a:p>
                      <a:pPr algn="l" fontAlgn="b"/>
                      <a:r>
                        <a:rPr lang="en-US" sz="1600" b="0" i="0" u="none" strike="noStrike" dirty="0">
                          <a:solidFill>
                            <a:srgbClr val="000000"/>
                          </a:solidFill>
                          <a:effectLst/>
                          <a:latin typeface="Tw Cen MT (Body)"/>
                        </a:rPr>
                        <a:t>Barriers, Vessel</a:t>
                      </a:r>
                    </a:p>
                  </a:txBody>
                  <a:tcPr marL="8006" marR="8006" marT="8006" marB="0" anchor="ctr"/>
                </a:tc>
                <a:tc>
                  <a:txBody>
                    <a:bodyPr/>
                    <a:lstStyle/>
                    <a:p>
                      <a:pPr algn="l" fontAlgn="b"/>
                      <a:r>
                        <a:rPr lang="en-US" sz="1600" b="0" i="0" u="none" strike="noStrike">
                          <a:solidFill>
                            <a:srgbClr val="000000"/>
                          </a:solidFill>
                          <a:effectLst/>
                          <a:latin typeface="Tw Cen MT (Body)"/>
                        </a:rPr>
                        <a:t>Deployable, modular systems for restricting the movement of vessels.</a:t>
                      </a:r>
                    </a:p>
                  </a:txBody>
                  <a:tcPr marL="8006" marR="8006" marT="8006" marB="0" anchor="ctr"/>
                </a:tc>
                <a:extLst>
                  <a:ext uri="{0D108BD9-81ED-4DB2-BD59-A6C34878D82A}">
                    <a16:rowId xmlns:a16="http://schemas.microsoft.com/office/drawing/2014/main" val="2041150168"/>
                  </a:ext>
                </a:extLst>
              </a:tr>
              <a:tr h="718745">
                <a:tc>
                  <a:txBody>
                    <a:bodyPr/>
                    <a:lstStyle/>
                    <a:p>
                      <a:pPr algn="l" fontAlgn="b"/>
                      <a:r>
                        <a:rPr lang="en-US" sz="1600" b="0" i="0" u="none" strike="noStrike" dirty="0">
                          <a:solidFill>
                            <a:srgbClr val="000000"/>
                          </a:solidFill>
                          <a:effectLst/>
                          <a:latin typeface="Tw Cen MT (Body)"/>
                        </a:rPr>
                        <a:t>15IN-00-PLSN</a:t>
                      </a:r>
                    </a:p>
                  </a:txBody>
                  <a:tcPr marL="8006" marR="8006" marT="8006" marB="0" anchor="ctr"/>
                </a:tc>
                <a:tc>
                  <a:txBody>
                    <a:bodyPr/>
                    <a:lstStyle/>
                    <a:p>
                      <a:pPr algn="l" fontAlgn="b"/>
                      <a:r>
                        <a:rPr lang="en-US" sz="1600" b="0" i="0" u="none" strike="noStrike" dirty="0">
                          <a:solidFill>
                            <a:srgbClr val="000000"/>
                          </a:solidFill>
                          <a:effectLst/>
                          <a:latin typeface="Tw Cen MT (Body)"/>
                        </a:rPr>
                        <a:t>System, Pulsed Neutron Activation, Non-Invasive</a:t>
                      </a:r>
                    </a:p>
                  </a:txBody>
                  <a:tcPr marL="8006" marR="8006" marT="8006" marB="0" anchor="ctr"/>
                </a:tc>
                <a:tc>
                  <a:txBody>
                    <a:bodyPr/>
                    <a:lstStyle/>
                    <a:p>
                      <a:pPr algn="l" fontAlgn="b"/>
                      <a:r>
                        <a:rPr lang="en-US" sz="1600" b="0" i="0" u="none" strike="noStrike">
                          <a:solidFill>
                            <a:srgbClr val="000000"/>
                          </a:solidFill>
                          <a:effectLst/>
                          <a:latin typeface="Tw Cen MT (Body)"/>
                        </a:rPr>
                        <a:t>Screening system utilizing pulsed neutrons. Non-destructive detection of CWAs in sealed containers.</a:t>
                      </a:r>
                    </a:p>
                  </a:txBody>
                  <a:tcPr marL="8006" marR="8006" marT="8006" marB="0" anchor="ctr"/>
                </a:tc>
                <a:extLst>
                  <a:ext uri="{0D108BD9-81ED-4DB2-BD59-A6C34878D82A}">
                    <a16:rowId xmlns:a16="http://schemas.microsoft.com/office/drawing/2014/main" val="3579868498"/>
                  </a:ext>
                </a:extLst>
              </a:tr>
              <a:tr h="718745">
                <a:tc>
                  <a:txBody>
                    <a:bodyPr/>
                    <a:lstStyle/>
                    <a:p>
                      <a:pPr algn="l" fontAlgn="b"/>
                      <a:r>
                        <a:rPr lang="en-US" sz="1600" b="0" i="0" u="none" strike="noStrike">
                          <a:solidFill>
                            <a:srgbClr val="000000"/>
                          </a:solidFill>
                          <a:effectLst/>
                          <a:latin typeface="Tw Cen MT (Body)"/>
                        </a:rPr>
                        <a:t>15IN-00-RADR</a:t>
                      </a:r>
                    </a:p>
                  </a:txBody>
                  <a:tcPr marL="8006" marR="8006" marT="8006" marB="0" anchor="ctr"/>
                </a:tc>
                <a:tc>
                  <a:txBody>
                    <a:bodyPr/>
                    <a:lstStyle/>
                    <a:p>
                      <a:pPr algn="l" fontAlgn="b"/>
                      <a:r>
                        <a:rPr lang="en-US" sz="1600" b="0" i="0" u="none" strike="noStrike" dirty="0">
                          <a:solidFill>
                            <a:srgbClr val="000000"/>
                          </a:solidFill>
                          <a:effectLst/>
                          <a:latin typeface="Tw Cen MT (Body)"/>
                        </a:rPr>
                        <a:t>Radar, Ground/Wall Penetrating</a:t>
                      </a:r>
                    </a:p>
                  </a:txBody>
                  <a:tcPr marL="8006" marR="8006" marT="8006" marB="0" anchor="ctr"/>
                </a:tc>
                <a:tc>
                  <a:txBody>
                    <a:bodyPr/>
                    <a:lstStyle/>
                    <a:p>
                      <a:pPr algn="l" fontAlgn="b"/>
                      <a:r>
                        <a:rPr lang="en-US" sz="1600" b="0" i="0" u="none" strike="noStrike" dirty="0">
                          <a:solidFill>
                            <a:srgbClr val="000000"/>
                          </a:solidFill>
                          <a:effectLst/>
                          <a:latin typeface="Tw Cen MT (Body)"/>
                        </a:rPr>
                        <a:t>Radar systems designed to penetrate walls or ground to allow detection of hidden objects.</a:t>
                      </a:r>
                    </a:p>
                  </a:txBody>
                  <a:tcPr marL="8006" marR="8006" marT="8006" marB="0" anchor="ctr"/>
                </a:tc>
                <a:extLst>
                  <a:ext uri="{0D108BD9-81ED-4DB2-BD59-A6C34878D82A}">
                    <a16:rowId xmlns:a16="http://schemas.microsoft.com/office/drawing/2014/main" val="2221381043"/>
                  </a:ext>
                </a:extLst>
              </a:tr>
              <a:tr h="718745">
                <a:tc>
                  <a:txBody>
                    <a:bodyPr/>
                    <a:lstStyle/>
                    <a:p>
                      <a:pPr algn="l" fontAlgn="b"/>
                      <a:r>
                        <a:rPr lang="en-US" sz="1600" b="0" i="0" u="none" strike="noStrike">
                          <a:solidFill>
                            <a:srgbClr val="000000"/>
                          </a:solidFill>
                          <a:effectLst/>
                          <a:latin typeface="Tw Cen MT (Body)"/>
                        </a:rPr>
                        <a:t>15IN-00-XRAY</a:t>
                      </a:r>
                    </a:p>
                  </a:txBody>
                  <a:tcPr marL="8006" marR="8006" marT="8006" marB="0" anchor="ctr"/>
                </a:tc>
                <a:tc>
                  <a:txBody>
                    <a:bodyPr/>
                    <a:lstStyle/>
                    <a:p>
                      <a:pPr algn="l" fontAlgn="b"/>
                      <a:r>
                        <a:rPr lang="en-US" sz="1600" b="0" i="0" u="none" strike="noStrike">
                          <a:solidFill>
                            <a:srgbClr val="000000"/>
                          </a:solidFill>
                          <a:effectLst/>
                          <a:latin typeface="Tw Cen MT (Body)"/>
                        </a:rPr>
                        <a:t>System, Mobile Search &amp; Inspection; X-Ray</a:t>
                      </a:r>
                    </a:p>
                  </a:txBody>
                  <a:tcPr marL="8006" marR="8006" marT="8006" marB="0" anchor="ctr"/>
                </a:tc>
                <a:tc>
                  <a:txBody>
                    <a:bodyPr/>
                    <a:lstStyle/>
                    <a:p>
                      <a:pPr algn="l" fontAlgn="b"/>
                      <a:r>
                        <a:rPr lang="en-US" sz="1600" b="0" i="0" u="none" strike="noStrike" dirty="0">
                          <a:solidFill>
                            <a:srgbClr val="000000"/>
                          </a:solidFill>
                          <a:effectLst/>
                          <a:latin typeface="Tw Cen MT (Body)"/>
                        </a:rPr>
                        <a:t>Portable X-Ray systems for use in search and screening operations.</a:t>
                      </a:r>
                    </a:p>
                  </a:txBody>
                  <a:tcPr marL="8006" marR="8006" marT="8006" marB="0" anchor="ctr"/>
                </a:tc>
                <a:extLst>
                  <a:ext uri="{0D108BD9-81ED-4DB2-BD59-A6C34878D82A}">
                    <a16:rowId xmlns:a16="http://schemas.microsoft.com/office/drawing/2014/main" val="2739556688"/>
                  </a:ext>
                </a:extLst>
              </a:tr>
              <a:tr h="718745">
                <a:tc>
                  <a:txBody>
                    <a:bodyPr/>
                    <a:lstStyle/>
                    <a:p>
                      <a:pPr algn="l" fontAlgn="b"/>
                      <a:r>
                        <a:rPr lang="en-US" sz="1600" b="0" i="0" u="none" strike="noStrike">
                          <a:solidFill>
                            <a:srgbClr val="000000"/>
                          </a:solidFill>
                          <a:effectLst/>
                          <a:latin typeface="Tw Cen MT (Body)"/>
                        </a:rPr>
                        <a:t>15SC-00-PMON</a:t>
                      </a:r>
                    </a:p>
                  </a:txBody>
                  <a:tcPr marL="8006" marR="8006" marT="8006" marB="0" anchor="ctr"/>
                </a:tc>
                <a:tc>
                  <a:txBody>
                    <a:bodyPr/>
                    <a:lstStyle/>
                    <a:p>
                      <a:pPr algn="l" fontAlgn="b"/>
                      <a:r>
                        <a:rPr lang="en-US" sz="1600" b="0" i="0" u="none" strike="noStrike" dirty="0">
                          <a:solidFill>
                            <a:srgbClr val="000000"/>
                          </a:solidFill>
                          <a:effectLst/>
                          <a:latin typeface="Tw Cen MT (Body)"/>
                        </a:rPr>
                        <a:t>Monitors, Portal</a:t>
                      </a:r>
                    </a:p>
                  </a:txBody>
                  <a:tcPr marL="8006" marR="8006" marT="8006" marB="0" anchor="ctr"/>
                </a:tc>
                <a:tc>
                  <a:txBody>
                    <a:bodyPr/>
                    <a:lstStyle/>
                    <a:p>
                      <a:pPr algn="l" fontAlgn="b"/>
                      <a:r>
                        <a:rPr lang="en-US" sz="1600" b="0" i="0" u="none" strike="noStrike" dirty="0">
                          <a:solidFill>
                            <a:srgbClr val="000000"/>
                          </a:solidFill>
                          <a:effectLst/>
                          <a:latin typeface="Tw Cen MT (Body)"/>
                        </a:rPr>
                        <a:t>Systems to scan vehicles/cargo for radioactive content. Various sizes for vehicles, packages (large and small) and pedestrians. Does not identify radionuclide. Note: For explosive detection portal, see Item 07ED-03-PORT. </a:t>
                      </a:r>
                      <a:r>
                        <a:rPr lang="en-US" sz="1600" b="0" i="0" u="none" strike="noStrike" dirty="0" err="1">
                          <a:solidFill>
                            <a:srgbClr val="000000"/>
                          </a:solidFill>
                          <a:effectLst/>
                          <a:latin typeface="Tw Cen MT (Body)"/>
                        </a:rPr>
                        <a:t>DIQCode</a:t>
                      </a:r>
                      <a:r>
                        <a:rPr lang="en-US" sz="1600" b="0" i="0" u="none" strike="noStrike" dirty="0">
                          <a:solidFill>
                            <a:srgbClr val="000000"/>
                          </a:solidFill>
                          <a:effectLst/>
                          <a:latin typeface="Tw Cen MT (Body)"/>
                        </a:rPr>
                        <a:t>: [D,Q]</a:t>
                      </a:r>
                    </a:p>
                  </a:txBody>
                  <a:tcPr marL="8006" marR="8006" marT="8006" marB="0" anchor="ctr"/>
                </a:tc>
                <a:extLst>
                  <a:ext uri="{0D108BD9-81ED-4DB2-BD59-A6C34878D82A}">
                    <a16:rowId xmlns:a16="http://schemas.microsoft.com/office/drawing/2014/main" val="1398092854"/>
                  </a:ext>
                </a:extLst>
              </a:tr>
              <a:tr h="718745">
                <a:tc>
                  <a:txBody>
                    <a:bodyPr/>
                    <a:lstStyle/>
                    <a:p>
                      <a:pPr algn="l" fontAlgn="b"/>
                      <a:r>
                        <a:rPr lang="en-US" sz="1600" b="0" i="0" u="none" strike="noStrike" dirty="0">
                          <a:solidFill>
                            <a:srgbClr val="000000"/>
                          </a:solidFill>
                          <a:effectLst/>
                          <a:latin typeface="Tw Cen MT (Body)"/>
                        </a:rPr>
                        <a:t>15SC-00-PPSS</a:t>
                      </a:r>
                    </a:p>
                  </a:txBody>
                  <a:tcPr marL="8006" marR="8006" marT="8006" marB="0" anchor="ctr"/>
                </a:tc>
                <a:tc>
                  <a:txBody>
                    <a:bodyPr/>
                    <a:lstStyle/>
                    <a:p>
                      <a:pPr algn="l" fontAlgn="b"/>
                      <a:r>
                        <a:rPr lang="en-US" sz="1600" b="0" i="0" u="none" strike="noStrike">
                          <a:solidFill>
                            <a:srgbClr val="000000"/>
                          </a:solidFill>
                          <a:effectLst/>
                          <a:latin typeface="Tw Cen MT (Body)"/>
                        </a:rPr>
                        <a:t>Systems, Personnel/Package Screening</a:t>
                      </a:r>
                    </a:p>
                  </a:txBody>
                  <a:tcPr marL="8006" marR="8006" marT="8006" marB="0" anchor="ctr"/>
                </a:tc>
                <a:tc>
                  <a:txBody>
                    <a:bodyPr/>
                    <a:lstStyle/>
                    <a:p>
                      <a:pPr algn="l" fontAlgn="b"/>
                      <a:r>
                        <a:rPr lang="en-US" sz="1600" b="0" i="0" u="none" strike="noStrike" dirty="0">
                          <a:solidFill>
                            <a:srgbClr val="000000"/>
                          </a:solidFill>
                          <a:effectLst/>
                          <a:latin typeface="Tw Cen MT (Body)"/>
                        </a:rPr>
                        <a:t>Hand-held or fixed systems such as walk-through magnetometers and conveyor-belt x-ray systems used to screen personnel and packages for hazardous materials/devices.</a:t>
                      </a:r>
                    </a:p>
                  </a:txBody>
                  <a:tcPr marL="8006" marR="8006" marT="8006" marB="0" anchor="ctr"/>
                </a:tc>
                <a:extLst>
                  <a:ext uri="{0D108BD9-81ED-4DB2-BD59-A6C34878D82A}">
                    <a16:rowId xmlns:a16="http://schemas.microsoft.com/office/drawing/2014/main" val="2726117482"/>
                  </a:ext>
                </a:extLst>
              </a:tr>
            </a:tbl>
          </a:graphicData>
        </a:graphic>
      </p:graphicFrame>
    </p:spTree>
    <p:extLst>
      <p:ext uri="{BB962C8B-B14F-4D97-AF65-F5344CB8AC3E}">
        <p14:creationId xmlns:p14="http://schemas.microsoft.com/office/powerpoint/2010/main" val="1004512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831DF-42E6-2680-0164-BD92289C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0B558E-0E79-57A5-8138-D1683AF80BAE}"/>
              </a:ext>
            </a:extLst>
          </p:cNvPr>
          <p:cNvSpPr>
            <a:spLocks noGrp="1"/>
          </p:cNvSpPr>
          <p:nvPr>
            <p:ph type="title"/>
          </p:nvPr>
        </p:nvSpPr>
        <p:spPr>
          <a:xfrm>
            <a:off x="848226" y="39281"/>
            <a:ext cx="9941369" cy="1905000"/>
          </a:xfrm>
        </p:spPr>
        <p:txBody>
          <a:bodyPr/>
          <a:lstStyle/>
          <a:p>
            <a:r>
              <a:rPr lang="en-US" b="1" dirty="0">
                <a:solidFill>
                  <a:schemeClr val="accent1"/>
                </a:solidFill>
              </a:rPr>
              <a:t>Allowable Direct Costs- Exercises</a:t>
            </a:r>
          </a:p>
        </p:txBody>
      </p:sp>
      <p:sp>
        <p:nvSpPr>
          <p:cNvPr id="3" name="Content Placeholder 2">
            <a:extLst>
              <a:ext uri="{FF2B5EF4-FFF2-40B4-BE49-F238E27FC236}">
                <a16:creationId xmlns:a16="http://schemas.microsoft.com/office/drawing/2014/main" id="{F7F293D7-E799-1FED-FCF1-6614868332B2}"/>
              </a:ext>
            </a:extLst>
          </p:cNvPr>
          <p:cNvSpPr>
            <a:spLocks noGrp="1"/>
          </p:cNvSpPr>
          <p:nvPr>
            <p:ph idx="1"/>
          </p:nvPr>
        </p:nvSpPr>
        <p:spPr>
          <a:xfrm>
            <a:off x="793376" y="1446739"/>
            <a:ext cx="10703859" cy="4801660"/>
          </a:xfrm>
        </p:spPr>
        <p:txBody>
          <a:bodyPr>
            <a:noAutofit/>
          </a:bodyPr>
          <a:lstStyle/>
          <a:p>
            <a:pPr marL="0" indent="0">
              <a:lnSpc>
                <a:spcPct val="100000"/>
              </a:lnSpc>
              <a:buNone/>
            </a:pPr>
            <a:r>
              <a:rPr lang="en-US" sz="2000" dirty="0"/>
              <a:t>Funding may be used to conduct security-related exercises. This includes costs related to planning, meeting space and other meeting costs, facilitation costs, materials and supplies, and documentation. </a:t>
            </a:r>
          </a:p>
          <a:p>
            <a:pPr marL="0" indent="0">
              <a:lnSpc>
                <a:spcPct val="100000"/>
              </a:lnSpc>
              <a:buNone/>
            </a:pPr>
            <a:r>
              <a:rPr lang="en-US" sz="2000" dirty="0"/>
              <a:t>Exercises afford organizations the opportunity to validate plans and procedures, evaluate capabilities, and assess progress toward meeting capability targets in a controlled, low-risk setting. </a:t>
            </a:r>
          </a:p>
          <a:p>
            <a:pPr marL="0" indent="0">
              <a:lnSpc>
                <a:spcPct val="100000"/>
              </a:lnSpc>
              <a:buNone/>
            </a:pPr>
            <a:r>
              <a:rPr lang="en-US" sz="2000" dirty="0"/>
              <a:t>All shortcomings or gaps—including those identified for children and individuals with access and functional needs—should be identified in an improvement plan.</a:t>
            </a:r>
          </a:p>
          <a:p>
            <a:pPr marL="0" indent="0">
              <a:lnSpc>
                <a:spcPct val="100000"/>
              </a:lnSpc>
              <a:buNone/>
            </a:pPr>
            <a:r>
              <a:rPr lang="en-US" sz="2000" dirty="0"/>
              <a:t>Improvement plans should be dynamic documents with corrective actions continually monitored and implemented as part of improving preparedness through the exercise cycle. </a:t>
            </a:r>
          </a:p>
          <a:p>
            <a:pPr marL="0" indent="0">
              <a:lnSpc>
                <a:spcPct val="100000"/>
              </a:lnSpc>
              <a:buNone/>
            </a:pPr>
            <a:r>
              <a:rPr lang="en-US" sz="2000" dirty="0"/>
              <a:t>The Homeland Security Exercise and Evaluation Program (HSEEP) provides a set of guiding principles for exercise programs, as well as a common approach to exercise program management, design and development, conduct, evaluation, and improvement planning. </a:t>
            </a:r>
          </a:p>
          <a:p>
            <a:pPr marL="0" indent="0">
              <a:lnSpc>
                <a:spcPct val="100000"/>
              </a:lnSpc>
              <a:buNone/>
            </a:pPr>
            <a:r>
              <a:rPr lang="en-US" sz="2000" dirty="0"/>
              <a:t>For additional information on HSEEP, NSGP Appendix | February 2020 Page C-3 refer to </a:t>
            </a:r>
            <a:r>
              <a:rPr lang="en-US" sz="2000" dirty="0">
                <a:hlinkClick r:id="rId3"/>
              </a:rPr>
              <a:t>https://www.fema.gov/exercise</a:t>
            </a:r>
            <a:r>
              <a:rPr lang="en-US" sz="2000" dirty="0"/>
              <a:t>. </a:t>
            </a:r>
          </a:p>
          <a:p>
            <a:pPr marL="0" indent="0">
              <a:buNone/>
            </a:pPr>
            <a:endParaRPr lang="en-US" sz="1200" dirty="0"/>
          </a:p>
        </p:txBody>
      </p:sp>
      <p:sp>
        <p:nvSpPr>
          <p:cNvPr id="4" name="Slide Number Placeholder 3">
            <a:extLst>
              <a:ext uri="{FF2B5EF4-FFF2-40B4-BE49-F238E27FC236}">
                <a16:creationId xmlns:a16="http://schemas.microsoft.com/office/drawing/2014/main" id="{673E77B2-9A4B-C884-2C7B-FE022A83471E}"/>
              </a:ext>
            </a:extLst>
          </p:cNvPr>
          <p:cNvSpPr>
            <a:spLocks noGrp="1"/>
          </p:cNvSpPr>
          <p:nvPr>
            <p:ph type="sldNum" sz="quarter" idx="12"/>
          </p:nvPr>
        </p:nvSpPr>
        <p:spPr/>
        <p:txBody>
          <a:bodyPr/>
          <a:lstStyle/>
          <a:p>
            <a:fld id="{F386D023-77AF-45F7-BF29-4FEFE9175272}" type="slidenum">
              <a:rPr lang="en-US" smtClean="0"/>
              <a:t>23</a:t>
            </a:fld>
            <a:endParaRPr lang="en-US"/>
          </a:p>
        </p:txBody>
      </p:sp>
    </p:spTree>
    <p:extLst>
      <p:ext uri="{BB962C8B-B14F-4D97-AF65-F5344CB8AC3E}">
        <p14:creationId xmlns:p14="http://schemas.microsoft.com/office/powerpoint/2010/main" val="772577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F927A-1ADC-0F3B-12E8-4E9F856CFB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A209DC-B678-1405-51B9-D99EDBFB4333}"/>
              </a:ext>
            </a:extLst>
          </p:cNvPr>
          <p:cNvSpPr>
            <a:spLocks noGrp="1"/>
          </p:cNvSpPr>
          <p:nvPr>
            <p:ph type="title"/>
          </p:nvPr>
        </p:nvSpPr>
        <p:spPr>
          <a:xfrm>
            <a:off x="451184" y="39281"/>
            <a:ext cx="10338411" cy="1905000"/>
          </a:xfrm>
        </p:spPr>
        <p:txBody>
          <a:bodyPr/>
          <a:lstStyle/>
          <a:p>
            <a:r>
              <a:rPr lang="en-US" b="1" dirty="0">
                <a:solidFill>
                  <a:schemeClr val="accent1"/>
                </a:solidFill>
              </a:rPr>
              <a:t>Allowable Direct Costs- Maintenance and Sustainment</a:t>
            </a:r>
          </a:p>
        </p:txBody>
      </p:sp>
      <p:sp>
        <p:nvSpPr>
          <p:cNvPr id="3" name="Content Placeholder 2">
            <a:extLst>
              <a:ext uri="{FF2B5EF4-FFF2-40B4-BE49-F238E27FC236}">
                <a16:creationId xmlns:a16="http://schemas.microsoft.com/office/drawing/2014/main" id="{8F5A2D29-C916-F1FF-8EDF-1DD74C850B54}"/>
              </a:ext>
            </a:extLst>
          </p:cNvPr>
          <p:cNvSpPr>
            <a:spLocks noGrp="1"/>
          </p:cNvSpPr>
          <p:nvPr>
            <p:ph idx="1"/>
          </p:nvPr>
        </p:nvSpPr>
        <p:spPr>
          <a:xfrm>
            <a:off x="517358" y="1446739"/>
            <a:ext cx="10979877" cy="4801660"/>
          </a:xfrm>
        </p:spPr>
        <p:txBody>
          <a:bodyPr>
            <a:noAutofit/>
          </a:bodyPr>
          <a:lstStyle/>
          <a:p>
            <a:pPr marL="0" indent="0">
              <a:buNone/>
            </a:pPr>
            <a:r>
              <a:rPr lang="en-US" sz="1600" dirty="0"/>
              <a:t>The use of DHS/FEMA preparedness grant funds are allowable for;</a:t>
            </a:r>
          </a:p>
          <a:p>
            <a:pPr>
              <a:spcBef>
                <a:spcPts val="0"/>
              </a:spcBef>
            </a:pPr>
            <a:r>
              <a:rPr lang="en-US" sz="1600" dirty="0"/>
              <a:t>maintenance contracts, </a:t>
            </a:r>
          </a:p>
          <a:p>
            <a:pPr>
              <a:spcBef>
                <a:spcPts val="0"/>
              </a:spcBef>
            </a:pPr>
            <a:r>
              <a:rPr lang="en-US" sz="1600" dirty="0"/>
              <a:t>warranties, </a:t>
            </a:r>
          </a:p>
          <a:p>
            <a:pPr>
              <a:spcBef>
                <a:spcPts val="0"/>
              </a:spcBef>
            </a:pPr>
            <a:r>
              <a:rPr lang="en-US" sz="1600" dirty="0"/>
              <a:t>repair or replacement costs, </a:t>
            </a:r>
          </a:p>
          <a:p>
            <a:pPr>
              <a:spcBef>
                <a:spcPts val="0"/>
              </a:spcBef>
            </a:pPr>
            <a:r>
              <a:rPr lang="en-US" sz="1600" dirty="0"/>
              <a:t>upgrades, and </a:t>
            </a:r>
          </a:p>
          <a:p>
            <a:pPr marL="0" indent="0">
              <a:buNone/>
            </a:pPr>
            <a:r>
              <a:rPr lang="en-US" sz="1600" dirty="0"/>
              <a:t>Maintenance Contracts and Warranty Coverage Funded by Preparedness Grants, located at </a:t>
            </a:r>
            <a:r>
              <a:rPr lang="en-US" sz="1600" dirty="0">
                <a:hlinkClick r:id="rId3"/>
              </a:rPr>
              <a:t>http://www.fema.gov/media-library/assets/documents/32474</a:t>
            </a:r>
            <a:r>
              <a:rPr lang="en-US" sz="1600" dirty="0"/>
              <a:t>, under all active and future grant awards, unless otherwise noted. </a:t>
            </a:r>
          </a:p>
          <a:p>
            <a:pPr marL="0" indent="0">
              <a:buNone/>
            </a:pPr>
            <a:r>
              <a:rPr lang="en-US" sz="1600" dirty="0"/>
              <a:t>Grant funds are intended to support the National Preparedness Goal and fund projects that build and sustain the core capabilities necessary to prevent, protect against, mitigate the effects of, respond to, and recover from those threats that pose the greatest risk to the security of the Nation. </a:t>
            </a:r>
          </a:p>
          <a:p>
            <a:pPr marL="0" indent="0">
              <a:buNone/>
            </a:pPr>
            <a:r>
              <a:rPr lang="en-US" sz="1600" dirty="0"/>
              <a:t>Eligible maintenance and sustainment costs must be;</a:t>
            </a:r>
          </a:p>
          <a:p>
            <a:pPr marL="342900" indent="-342900">
              <a:spcBef>
                <a:spcPts val="0"/>
              </a:spcBef>
              <a:buFont typeface="+mj-lt"/>
              <a:buAutoNum type="arabicParenR"/>
            </a:pPr>
            <a:r>
              <a:rPr lang="en-US" sz="1600" dirty="0"/>
              <a:t>In direct support of existing capabilities, </a:t>
            </a:r>
          </a:p>
          <a:p>
            <a:pPr marL="342900" indent="-342900">
              <a:spcBef>
                <a:spcPts val="0"/>
              </a:spcBef>
              <a:buFont typeface="+mj-lt"/>
              <a:buAutoNum type="arabicParenR"/>
            </a:pPr>
            <a:r>
              <a:rPr lang="en-US" sz="1600" dirty="0"/>
              <a:t>must be an otherwise allowable expenditure under the applicable grant program, and </a:t>
            </a:r>
          </a:p>
          <a:p>
            <a:pPr marL="342900" indent="-342900">
              <a:spcBef>
                <a:spcPts val="0"/>
              </a:spcBef>
              <a:buFont typeface="+mj-lt"/>
              <a:buAutoNum type="arabicParenR"/>
            </a:pPr>
            <a:r>
              <a:rPr lang="en-US" sz="1600" dirty="0"/>
              <a:t>be tied to one of the core capabilities in the five mission areas outlined in the Goal. Additionally, eligible costs may also support equipment, training, and critical resources that have previously been purchased with either federal grant or any other source of funding other than DHS/FEMA preparedness grant program dollars. </a:t>
            </a:r>
          </a:p>
          <a:p>
            <a:pPr marL="0" indent="0">
              <a:buNone/>
            </a:pPr>
            <a:endParaRPr lang="en-US" sz="1200" dirty="0"/>
          </a:p>
        </p:txBody>
      </p:sp>
      <p:sp>
        <p:nvSpPr>
          <p:cNvPr id="4" name="Slide Number Placeholder 3">
            <a:extLst>
              <a:ext uri="{FF2B5EF4-FFF2-40B4-BE49-F238E27FC236}">
                <a16:creationId xmlns:a16="http://schemas.microsoft.com/office/drawing/2014/main" id="{E8E74C5A-CFE5-D455-4F6B-154DEB86B293}"/>
              </a:ext>
            </a:extLst>
          </p:cNvPr>
          <p:cNvSpPr>
            <a:spLocks noGrp="1"/>
          </p:cNvSpPr>
          <p:nvPr>
            <p:ph type="sldNum" sz="quarter" idx="12"/>
          </p:nvPr>
        </p:nvSpPr>
        <p:spPr/>
        <p:txBody>
          <a:bodyPr/>
          <a:lstStyle/>
          <a:p>
            <a:fld id="{F386D023-77AF-45F7-BF29-4FEFE9175272}" type="slidenum">
              <a:rPr lang="en-US" smtClean="0"/>
              <a:t>24</a:t>
            </a:fld>
            <a:endParaRPr lang="en-US"/>
          </a:p>
        </p:txBody>
      </p:sp>
    </p:spTree>
    <p:extLst>
      <p:ext uri="{BB962C8B-B14F-4D97-AF65-F5344CB8AC3E}">
        <p14:creationId xmlns:p14="http://schemas.microsoft.com/office/powerpoint/2010/main" val="2187588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15FBA-6F90-9AA6-64D5-520D35CF3B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FCBC83-BFD6-FAA6-1308-5C4E4022C0F8}"/>
              </a:ext>
            </a:extLst>
          </p:cNvPr>
          <p:cNvSpPr>
            <a:spLocks noGrp="1"/>
          </p:cNvSpPr>
          <p:nvPr>
            <p:ph type="title"/>
          </p:nvPr>
        </p:nvSpPr>
        <p:spPr>
          <a:xfrm>
            <a:off x="640623" y="45297"/>
            <a:ext cx="10094830" cy="1905000"/>
          </a:xfrm>
        </p:spPr>
        <p:txBody>
          <a:bodyPr/>
          <a:lstStyle/>
          <a:p>
            <a:r>
              <a:rPr lang="en-US" b="1" dirty="0">
                <a:solidFill>
                  <a:schemeClr val="accent1"/>
                </a:solidFill>
              </a:rPr>
              <a:t>Allowable Direct Costs- Construction and Renovation</a:t>
            </a:r>
          </a:p>
        </p:txBody>
      </p:sp>
      <p:sp>
        <p:nvSpPr>
          <p:cNvPr id="3" name="Content Placeholder 2">
            <a:extLst>
              <a:ext uri="{FF2B5EF4-FFF2-40B4-BE49-F238E27FC236}">
                <a16:creationId xmlns:a16="http://schemas.microsoft.com/office/drawing/2014/main" id="{CDE79CAF-A302-5637-E0B9-2327F2ED9A19}"/>
              </a:ext>
            </a:extLst>
          </p:cNvPr>
          <p:cNvSpPr>
            <a:spLocks noGrp="1"/>
          </p:cNvSpPr>
          <p:nvPr>
            <p:ph idx="1"/>
          </p:nvPr>
        </p:nvSpPr>
        <p:spPr>
          <a:xfrm>
            <a:off x="697832" y="1446739"/>
            <a:ext cx="10799403" cy="4801660"/>
          </a:xfrm>
        </p:spPr>
        <p:txBody>
          <a:bodyPr>
            <a:noAutofit/>
          </a:bodyPr>
          <a:lstStyle/>
          <a:p>
            <a:pPr marL="0" indent="0">
              <a:buNone/>
            </a:pPr>
            <a:r>
              <a:rPr lang="en-US" sz="1600" dirty="0"/>
              <a:t>NSGP funding may not be used for construction and renovation projects without prior written approval from DHS/FEMA. </a:t>
            </a:r>
          </a:p>
          <a:p>
            <a:pPr marL="0" indent="0">
              <a:buNone/>
            </a:pPr>
            <a:r>
              <a:rPr lang="en-US" sz="1600" dirty="0"/>
              <a:t>All recipients of NSGP funds must request and receive prior approval from DHS/FEMA before any NSGP funds are used for any construction or renovation. </a:t>
            </a:r>
          </a:p>
          <a:p>
            <a:pPr marL="0" indent="0">
              <a:buNone/>
            </a:pPr>
            <a:r>
              <a:rPr lang="en-US" sz="1600" dirty="0"/>
              <a:t>Additionally, recipients are required to submit a SF-424C Budget and budget detail citing the project costs. </a:t>
            </a:r>
          </a:p>
          <a:p>
            <a:pPr marL="0" indent="0">
              <a:buNone/>
            </a:pPr>
            <a:r>
              <a:rPr lang="en-US" sz="1600" dirty="0"/>
              <a:t>The total cost of any construction or renovation paid for using NSGP funds may not exceed the greater amount of $100,000.00 or 15% of the NSGP award. </a:t>
            </a:r>
          </a:p>
          <a:p>
            <a:pPr marL="0" indent="0">
              <a:buNone/>
            </a:pPr>
            <a:r>
              <a:rPr lang="en-US" sz="1600" dirty="0"/>
              <a:t>Recipients and subrecipients are also encouraged to have completed as many steps as possible for a successful EHP review in support of their proposal for funding (e.g., coordination with their State Historic Preservation Office to identify potential historic preservation issues and to discuss the potential for project effects, compliance with all State and EHP laws and requirements). </a:t>
            </a:r>
          </a:p>
          <a:p>
            <a:pPr marL="0" indent="0">
              <a:buNone/>
            </a:pPr>
            <a:r>
              <a:rPr lang="en-US" sz="1600" dirty="0"/>
              <a:t>Projects for which the recipient believes an Environmental Assessment (EA) may be needed, as defined in DHS Instruction Manual 023-01-001-01, Revision 01, FEMA Directive 108-1, and FEMA Instruction 108-1-1, must also be identified to the FEMA HQ Program Analyst within six months of the award and completed EHP review materials must be submitted no later than 12 months before the end of the period of performance. EHP review packets should be sent to </a:t>
            </a:r>
            <a:r>
              <a:rPr lang="en-US" sz="1600" dirty="0">
                <a:hlinkClick r:id="rId3"/>
              </a:rPr>
              <a:t>edna.murphy@ks.gov</a:t>
            </a:r>
            <a:r>
              <a:rPr lang="en-US" sz="1600" dirty="0"/>
              <a:t> and cc </a:t>
            </a:r>
            <a:r>
              <a:rPr lang="en-US" sz="1600" dirty="0">
                <a:hlinkClick r:id="rId4"/>
              </a:rPr>
              <a:t>NSGP.KHP@KS.GOV</a:t>
            </a:r>
            <a:r>
              <a:rPr lang="en-US" sz="1600" dirty="0"/>
              <a:t>, so your EHP can be submitted to FEMA on your behalf.  </a:t>
            </a:r>
          </a:p>
          <a:p>
            <a:pPr marL="0" indent="0">
              <a:buNone/>
            </a:pPr>
            <a:r>
              <a:rPr lang="en-US" sz="1600" b="1" dirty="0"/>
              <a:t>Note: Compliance requirements</a:t>
            </a:r>
          </a:p>
          <a:p>
            <a:pPr marL="0" indent="0">
              <a:buNone/>
            </a:pPr>
            <a:endParaRPr lang="en-US" sz="1200" dirty="0"/>
          </a:p>
        </p:txBody>
      </p:sp>
      <p:sp>
        <p:nvSpPr>
          <p:cNvPr id="4" name="Slide Number Placeholder 3">
            <a:extLst>
              <a:ext uri="{FF2B5EF4-FFF2-40B4-BE49-F238E27FC236}">
                <a16:creationId xmlns:a16="http://schemas.microsoft.com/office/drawing/2014/main" id="{F13BCA6D-12F3-23EC-56DF-1CF6AE3A82EF}"/>
              </a:ext>
            </a:extLst>
          </p:cNvPr>
          <p:cNvSpPr>
            <a:spLocks noGrp="1"/>
          </p:cNvSpPr>
          <p:nvPr>
            <p:ph type="sldNum" sz="quarter" idx="12"/>
          </p:nvPr>
        </p:nvSpPr>
        <p:spPr/>
        <p:txBody>
          <a:bodyPr/>
          <a:lstStyle/>
          <a:p>
            <a:fld id="{F386D023-77AF-45F7-BF29-4FEFE9175272}" type="slidenum">
              <a:rPr lang="en-US" smtClean="0"/>
              <a:t>25</a:t>
            </a:fld>
            <a:endParaRPr lang="en-US"/>
          </a:p>
        </p:txBody>
      </p:sp>
    </p:spTree>
    <p:extLst>
      <p:ext uri="{BB962C8B-B14F-4D97-AF65-F5344CB8AC3E}">
        <p14:creationId xmlns:p14="http://schemas.microsoft.com/office/powerpoint/2010/main" val="1723367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984A1-65A9-C4D3-4346-F4562BBBB8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B0E3EA-AE41-BCE7-EB65-6ACFBFFC7930}"/>
              </a:ext>
            </a:extLst>
          </p:cNvPr>
          <p:cNvSpPr>
            <a:spLocks noGrp="1"/>
          </p:cNvSpPr>
          <p:nvPr>
            <p:ph type="title"/>
          </p:nvPr>
        </p:nvSpPr>
        <p:spPr>
          <a:xfrm>
            <a:off x="706170" y="39281"/>
            <a:ext cx="10083425" cy="1905000"/>
          </a:xfrm>
        </p:spPr>
        <p:txBody>
          <a:bodyPr/>
          <a:lstStyle/>
          <a:p>
            <a:r>
              <a:rPr lang="en-US" b="1" dirty="0">
                <a:solidFill>
                  <a:schemeClr val="accent1"/>
                </a:solidFill>
              </a:rPr>
              <a:t>Allowable Direct Costs- Training</a:t>
            </a:r>
          </a:p>
        </p:txBody>
      </p:sp>
      <p:sp>
        <p:nvSpPr>
          <p:cNvPr id="3" name="Content Placeholder 2">
            <a:extLst>
              <a:ext uri="{FF2B5EF4-FFF2-40B4-BE49-F238E27FC236}">
                <a16:creationId xmlns:a16="http://schemas.microsoft.com/office/drawing/2014/main" id="{6C8E2D50-285F-029E-B490-92492CFE8255}"/>
              </a:ext>
            </a:extLst>
          </p:cNvPr>
          <p:cNvSpPr>
            <a:spLocks noGrp="1"/>
          </p:cNvSpPr>
          <p:nvPr>
            <p:ph idx="1"/>
          </p:nvPr>
        </p:nvSpPr>
        <p:spPr>
          <a:xfrm>
            <a:off x="706170" y="1367073"/>
            <a:ext cx="11171978" cy="4881326"/>
          </a:xfrm>
        </p:spPr>
        <p:txBody>
          <a:bodyPr>
            <a:noAutofit/>
          </a:bodyPr>
          <a:lstStyle/>
          <a:p>
            <a:pPr marL="0" indent="0">
              <a:buNone/>
            </a:pPr>
            <a:r>
              <a:rPr lang="en-US" sz="1600" dirty="0"/>
              <a:t>Nonprofit organizations may use NSGP funds for the following training-related costs:</a:t>
            </a:r>
          </a:p>
          <a:p>
            <a:pPr marL="0" indent="0">
              <a:buNone/>
            </a:pPr>
            <a:r>
              <a:rPr lang="en-US" sz="1600" dirty="0"/>
              <a:t>Employed or volunteer security staff to attend security-related training within the United States;  </a:t>
            </a:r>
          </a:p>
          <a:p>
            <a:r>
              <a:rPr lang="en-US" sz="1600" dirty="0"/>
              <a:t>Employed or volunteer staff to attend security-related training within the United States with the intent of training other employees or members/congregants upon completing the training (i.e., “train-the-trainer” type courses)</a:t>
            </a:r>
          </a:p>
          <a:p>
            <a:r>
              <a:rPr lang="en-US" sz="1600" dirty="0"/>
              <a:t>Nonprofit organization’s employees, or members/congregants to receive on-site security training. </a:t>
            </a:r>
          </a:p>
          <a:p>
            <a:pPr marL="0" indent="0">
              <a:buNone/>
            </a:pPr>
            <a:r>
              <a:rPr lang="en-US" sz="1600" dirty="0"/>
              <a:t>Allowable training-related costs under the NSGP are limited to attendance fees for training and related expenses, such as materials, supplies, and/or equipment. </a:t>
            </a:r>
          </a:p>
          <a:p>
            <a:pPr marL="0" indent="0">
              <a:buNone/>
            </a:pPr>
            <a:r>
              <a:rPr lang="en-US" sz="1600" b="1" dirty="0"/>
              <a:t>Overtime, backfill, and travel expenses are not allowable costs. </a:t>
            </a:r>
          </a:p>
          <a:p>
            <a:pPr marL="0" indent="0">
              <a:buNone/>
            </a:pPr>
            <a:r>
              <a:rPr lang="en-US" sz="1600" dirty="0"/>
              <a:t>Allowable training topics are limited to the protection of critical infrastructure key resources, including physical and cybersecurity, target hardening, and terrorism awareness/employee preparedness such as Community Emergency Response Team (CERT) training, Active Shooter training, and emergency first aid training. </a:t>
            </a:r>
          </a:p>
          <a:p>
            <a:pPr marL="0" indent="0">
              <a:buNone/>
            </a:pPr>
            <a:r>
              <a:rPr lang="en-US" sz="1600" dirty="0"/>
              <a:t>Training conducted using NSGP funds must address a specific threat and/or vulnerability, as identified in the nonprofit organization’s IJ. </a:t>
            </a:r>
          </a:p>
          <a:p>
            <a:pPr marL="0" indent="0">
              <a:buNone/>
            </a:pPr>
            <a:r>
              <a:rPr lang="en-US" sz="1600" dirty="0"/>
              <a:t>Training should provide the opportunity to demonstrate and validate skills learned as well as to identify any gaps in these skills. </a:t>
            </a:r>
          </a:p>
          <a:p>
            <a:pPr marL="0" indent="0">
              <a:buNone/>
            </a:pPr>
            <a:r>
              <a:rPr lang="en-US" sz="1600" dirty="0"/>
              <a:t>Proposed attendance at training courses and all associated costs using the NSGP must be included in the nonprofit organization’s IJ. </a:t>
            </a:r>
          </a:p>
          <a:p>
            <a:pPr marL="0" indent="0">
              <a:buNone/>
            </a:pPr>
            <a:endParaRPr lang="en-US" sz="1200" dirty="0"/>
          </a:p>
        </p:txBody>
      </p:sp>
      <p:sp>
        <p:nvSpPr>
          <p:cNvPr id="4" name="Slide Number Placeholder 3">
            <a:extLst>
              <a:ext uri="{FF2B5EF4-FFF2-40B4-BE49-F238E27FC236}">
                <a16:creationId xmlns:a16="http://schemas.microsoft.com/office/drawing/2014/main" id="{3CE3214D-00AF-DDEA-AB0D-B915CAE9A6CB}"/>
              </a:ext>
            </a:extLst>
          </p:cNvPr>
          <p:cNvSpPr>
            <a:spLocks noGrp="1"/>
          </p:cNvSpPr>
          <p:nvPr>
            <p:ph type="sldNum" sz="quarter" idx="12"/>
          </p:nvPr>
        </p:nvSpPr>
        <p:spPr/>
        <p:txBody>
          <a:bodyPr/>
          <a:lstStyle/>
          <a:p>
            <a:fld id="{F386D023-77AF-45F7-BF29-4FEFE9175272}" type="slidenum">
              <a:rPr lang="en-US" smtClean="0"/>
              <a:t>26</a:t>
            </a:fld>
            <a:endParaRPr lang="en-US"/>
          </a:p>
        </p:txBody>
      </p:sp>
    </p:spTree>
    <p:extLst>
      <p:ext uri="{BB962C8B-B14F-4D97-AF65-F5344CB8AC3E}">
        <p14:creationId xmlns:p14="http://schemas.microsoft.com/office/powerpoint/2010/main" val="2341018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EDCA0-4F6A-D51D-E0F2-7B3AF06FCD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1F324C-6A10-C303-3117-719285D833AE}"/>
              </a:ext>
            </a:extLst>
          </p:cNvPr>
          <p:cNvSpPr>
            <a:spLocks noGrp="1"/>
          </p:cNvSpPr>
          <p:nvPr>
            <p:ph type="title"/>
          </p:nvPr>
        </p:nvSpPr>
        <p:spPr>
          <a:xfrm>
            <a:off x="739942" y="39281"/>
            <a:ext cx="10049653" cy="1905000"/>
          </a:xfrm>
        </p:spPr>
        <p:txBody>
          <a:bodyPr/>
          <a:lstStyle/>
          <a:p>
            <a:r>
              <a:rPr lang="en-US" b="1" dirty="0">
                <a:solidFill>
                  <a:schemeClr val="accent1"/>
                </a:solidFill>
              </a:rPr>
              <a:t>Allowable Direct Costs- Contracted Security Personnel</a:t>
            </a:r>
          </a:p>
        </p:txBody>
      </p:sp>
      <p:sp>
        <p:nvSpPr>
          <p:cNvPr id="3" name="Content Placeholder 2">
            <a:extLst>
              <a:ext uri="{FF2B5EF4-FFF2-40B4-BE49-F238E27FC236}">
                <a16:creationId xmlns:a16="http://schemas.microsoft.com/office/drawing/2014/main" id="{5285489F-3F14-DCCD-55EB-C209590418A5}"/>
              </a:ext>
            </a:extLst>
          </p:cNvPr>
          <p:cNvSpPr>
            <a:spLocks noGrp="1"/>
          </p:cNvSpPr>
          <p:nvPr>
            <p:ph idx="1"/>
          </p:nvPr>
        </p:nvSpPr>
        <p:spPr>
          <a:xfrm>
            <a:off x="793376" y="1834815"/>
            <a:ext cx="10703859" cy="4413583"/>
          </a:xfrm>
        </p:spPr>
        <p:txBody>
          <a:bodyPr>
            <a:noAutofit/>
          </a:bodyPr>
          <a:lstStyle/>
          <a:p>
            <a:pPr marL="0" indent="0">
              <a:buNone/>
            </a:pPr>
            <a:r>
              <a:rPr lang="en-US" sz="2000" dirty="0"/>
              <a:t>Contracted security personnel are allowed under this program only as described in the NOFO and Manual and comply with guidance set forth in IB 421b and IB 441. </a:t>
            </a:r>
          </a:p>
          <a:p>
            <a:pPr>
              <a:buFont typeface="Wingdings" panose="05000000000000000000" pitchFamily="2" charset="2"/>
              <a:buChar char="Ø"/>
            </a:pPr>
            <a:r>
              <a:rPr lang="en-US" sz="2000" dirty="0"/>
              <a:t>NSGP funds </a:t>
            </a:r>
            <a:r>
              <a:rPr lang="en-US" sz="2000" b="1" dirty="0"/>
              <a:t>may not be used to purchase equipment for contracted security</a:t>
            </a:r>
            <a:r>
              <a:rPr lang="en-US" sz="2000" dirty="0"/>
              <a:t>.</a:t>
            </a:r>
          </a:p>
          <a:p>
            <a:pPr>
              <a:buFont typeface="Wingdings" panose="05000000000000000000" pitchFamily="2" charset="2"/>
              <a:buChar char="Ø"/>
            </a:pPr>
            <a:r>
              <a:rPr lang="en-US" sz="2000" dirty="0"/>
              <a:t>The recipient must be able to sustain this capability in future years without NSGP funding. </a:t>
            </a:r>
          </a:p>
          <a:p>
            <a:pPr marL="0" indent="0">
              <a:buNone/>
            </a:pPr>
            <a:endParaRPr lang="en-US" sz="2000" dirty="0"/>
          </a:p>
          <a:p>
            <a:pPr marL="0" indent="0">
              <a:buNone/>
            </a:pPr>
            <a:r>
              <a:rPr lang="en-US" sz="2000" dirty="0"/>
              <a:t>Important: If you are planning to utilize more than 50% of your award towards personnel costs, an additional step of requesting a waiver through FEMA is required. </a:t>
            </a:r>
          </a:p>
          <a:p>
            <a:pPr marL="0" indent="0">
              <a:buNone/>
            </a:pPr>
            <a:r>
              <a:rPr lang="en-US" sz="2000" dirty="0"/>
              <a:t>Note: Nonprofits should not plan for long-term sustainment and plan to absorb future costs.</a:t>
            </a:r>
          </a:p>
          <a:p>
            <a:pPr marL="0" indent="0">
              <a:buNone/>
            </a:pPr>
            <a:endParaRPr lang="en-US" sz="1200" dirty="0"/>
          </a:p>
        </p:txBody>
      </p:sp>
      <p:sp>
        <p:nvSpPr>
          <p:cNvPr id="4" name="Slide Number Placeholder 3">
            <a:extLst>
              <a:ext uri="{FF2B5EF4-FFF2-40B4-BE49-F238E27FC236}">
                <a16:creationId xmlns:a16="http://schemas.microsoft.com/office/drawing/2014/main" id="{C7869A14-5832-4463-53E6-4D73B8BF3FEA}"/>
              </a:ext>
            </a:extLst>
          </p:cNvPr>
          <p:cNvSpPr>
            <a:spLocks noGrp="1"/>
          </p:cNvSpPr>
          <p:nvPr>
            <p:ph type="sldNum" sz="quarter" idx="12"/>
          </p:nvPr>
        </p:nvSpPr>
        <p:spPr/>
        <p:txBody>
          <a:bodyPr/>
          <a:lstStyle/>
          <a:p>
            <a:fld id="{F386D023-77AF-45F7-BF29-4FEFE9175272}" type="slidenum">
              <a:rPr lang="en-US" smtClean="0"/>
              <a:t>27</a:t>
            </a:fld>
            <a:endParaRPr lang="en-US"/>
          </a:p>
        </p:txBody>
      </p:sp>
    </p:spTree>
    <p:extLst>
      <p:ext uri="{BB962C8B-B14F-4D97-AF65-F5344CB8AC3E}">
        <p14:creationId xmlns:p14="http://schemas.microsoft.com/office/powerpoint/2010/main" val="536937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88461-6DDC-81F6-CA13-204080C009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A41AF-1650-3CA1-CFFA-063867400B81}"/>
              </a:ext>
            </a:extLst>
          </p:cNvPr>
          <p:cNvSpPr>
            <a:spLocks noGrp="1"/>
          </p:cNvSpPr>
          <p:nvPr>
            <p:ph type="title"/>
          </p:nvPr>
        </p:nvSpPr>
        <p:spPr>
          <a:xfrm>
            <a:off x="637674" y="39281"/>
            <a:ext cx="10151921" cy="1572951"/>
          </a:xfrm>
        </p:spPr>
        <p:txBody>
          <a:bodyPr/>
          <a:lstStyle/>
          <a:p>
            <a:r>
              <a:rPr lang="en-US" b="1" dirty="0">
                <a:solidFill>
                  <a:schemeClr val="accent1"/>
                </a:solidFill>
              </a:rPr>
              <a:t>Unallowable Costs</a:t>
            </a:r>
          </a:p>
        </p:txBody>
      </p:sp>
      <p:sp>
        <p:nvSpPr>
          <p:cNvPr id="3" name="Content Placeholder 2">
            <a:extLst>
              <a:ext uri="{FF2B5EF4-FFF2-40B4-BE49-F238E27FC236}">
                <a16:creationId xmlns:a16="http://schemas.microsoft.com/office/drawing/2014/main" id="{D455147B-5C64-C0CE-E4AA-DD6B0BE490FB}"/>
              </a:ext>
            </a:extLst>
          </p:cNvPr>
          <p:cNvSpPr>
            <a:spLocks noGrp="1"/>
          </p:cNvSpPr>
          <p:nvPr>
            <p:ph idx="1"/>
          </p:nvPr>
        </p:nvSpPr>
        <p:spPr>
          <a:xfrm>
            <a:off x="694765" y="1272281"/>
            <a:ext cx="10859561" cy="4801660"/>
          </a:xfrm>
        </p:spPr>
        <p:txBody>
          <a:bodyPr numCol="2" spcCol="457200">
            <a:noAutofit/>
          </a:bodyPr>
          <a:lstStyle/>
          <a:p>
            <a:pPr marL="0" indent="0">
              <a:buNone/>
            </a:pPr>
            <a:r>
              <a:rPr lang="en-US" sz="2000" dirty="0"/>
              <a:t>The following projects and costs are considered ineligible for award consideration:</a:t>
            </a:r>
          </a:p>
          <a:p>
            <a:r>
              <a:rPr lang="en-US" sz="2000" dirty="0"/>
              <a:t>Organization costs, and operational overtime costs</a:t>
            </a:r>
          </a:p>
          <a:p>
            <a:r>
              <a:rPr lang="en-US" sz="2000" dirty="0"/>
              <a:t>Hiring of public safety personnel</a:t>
            </a:r>
          </a:p>
          <a:p>
            <a:r>
              <a:rPr lang="en-US" sz="2000" dirty="0"/>
              <a:t>General-use expenditures</a:t>
            </a:r>
          </a:p>
          <a:p>
            <a:r>
              <a:rPr lang="en-US" sz="2000" dirty="0"/>
              <a:t>Overtime and backfill</a:t>
            </a:r>
          </a:p>
          <a:p>
            <a:r>
              <a:rPr lang="en-US" sz="2000" dirty="0"/>
              <a:t>Initiatives that do not address the implementation of programs/initiatives to build prevention and protection-focused capabilities directed at identified facilities and/or the surrounding communities</a:t>
            </a:r>
          </a:p>
          <a:p>
            <a:r>
              <a:rPr lang="en-US" sz="2000" dirty="0"/>
              <a:t>The development of risk/vulnerability assessment models</a:t>
            </a:r>
          </a:p>
          <a:p>
            <a:r>
              <a:rPr lang="en-US" sz="2000" dirty="0"/>
              <a:t>Initiatives that fund risk or vulnerability security assessments or the development of the IJ</a:t>
            </a:r>
          </a:p>
          <a:p>
            <a:r>
              <a:rPr lang="en-US" sz="2000" dirty="0"/>
              <a:t>Initiatives in which federal agencies are the beneficiary or that enhance federal property</a:t>
            </a:r>
          </a:p>
          <a:p>
            <a:r>
              <a:rPr lang="en-US" sz="2000" dirty="0"/>
              <a:t>Initiatives which study technology development</a:t>
            </a:r>
          </a:p>
          <a:p>
            <a:r>
              <a:rPr lang="en-US" sz="2000" dirty="0"/>
              <a:t>Proof-of-concept initiatives</a:t>
            </a:r>
          </a:p>
          <a:p>
            <a:r>
              <a:rPr lang="en-US" sz="2000" dirty="0"/>
              <a:t>Initiatives that duplicate capabilities being provided by the Federal Government</a:t>
            </a:r>
          </a:p>
          <a:p>
            <a:r>
              <a:rPr lang="en-US" sz="2000" dirty="0"/>
              <a:t>Organizational operating expenses</a:t>
            </a:r>
          </a:p>
          <a:p>
            <a:r>
              <a:rPr lang="en-US" sz="2000" dirty="0"/>
              <a:t>Reimbursement of pre-award security expenses</a:t>
            </a:r>
            <a:endParaRPr lang="en-US" sz="1800" dirty="0"/>
          </a:p>
        </p:txBody>
      </p:sp>
      <p:sp>
        <p:nvSpPr>
          <p:cNvPr id="4" name="Slide Number Placeholder 3">
            <a:extLst>
              <a:ext uri="{FF2B5EF4-FFF2-40B4-BE49-F238E27FC236}">
                <a16:creationId xmlns:a16="http://schemas.microsoft.com/office/drawing/2014/main" id="{CED5B04E-23BE-BEA6-2F8D-2975AF27B859}"/>
              </a:ext>
            </a:extLst>
          </p:cNvPr>
          <p:cNvSpPr>
            <a:spLocks noGrp="1"/>
          </p:cNvSpPr>
          <p:nvPr>
            <p:ph type="sldNum" sz="quarter" idx="12"/>
          </p:nvPr>
        </p:nvSpPr>
        <p:spPr/>
        <p:txBody>
          <a:bodyPr/>
          <a:lstStyle/>
          <a:p>
            <a:fld id="{F386D023-77AF-45F7-BF29-4FEFE9175272}" type="slidenum">
              <a:rPr lang="en-US" smtClean="0"/>
              <a:t>28</a:t>
            </a:fld>
            <a:endParaRPr lang="en-US"/>
          </a:p>
        </p:txBody>
      </p:sp>
    </p:spTree>
    <p:extLst>
      <p:ext uri="{BB962C8B-B14F-4D97-AF65-F5344CB8AC3E}">
        <p14:creationId xmlns:p14="http://schemas.microsoft.com/office/powerpoint/2010/main" val="1398668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EF8E9-0486-163E-DFBE-19CF490D64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2CBE8B-92B9-3337-B0A3-B4772E75B4E3}"/>
              </a:ext>
            </a:extLst>
          </p:cNvPr>
          <p:cNvSpPr>
            <a:spLocks noGrp="1"/>
          </p:cNvSpPr>
          <p:nvPr>
            <p:ph type="title"/>
          </p:nvPr>
        </p:nvSpPr>
        <p:spPr>
          <a:xfrm>
            <a:off x="283539" y="1012658"/>
            <a:ext cx="9905998" cy="838200"/>
          </a:xfrm>
        </p:spPr>
        <p:txBody>
          <a:bodyPr/>
          <a:lstStyle/>
          <a:p>
            <a:r>
              <a:rPr lang="en-US" b="1" dirty="0">
                <a:solidFill>
                  <a:schemeClr val="accent1"/>
                </a:solidFill>
              </a:rPr>
              <a:t>Application Packet– what is required?</a:t>
            </a:r>
          </a:p>
        </p:txBody>
      </p:sp>
      <p:sp>
        <p:nvSpPr>
          <p:cNvPr id="3" name="Content Placeholder 2">
            <a:extLst>
              <a:ext uri="{FF2B5EF4-FFF2-40B4-BE49-F238E27FC236}">
                <a16:creationId xmlns:a16="http://schemas.microsoft.com/office/drawing/2014/main" id="{C8AEE19C-DC2A-042B-13EA-D85BF6C16B22}"/>
              </a:ext>
            </a:extLst>
          </p:cNvPr>
          <p:cNvSpPr>
            <a:spLocks noGrp="1"/>
          </p:cNvSpPr>
          <p:nvPr>
            <p:ph idx="1"/>
          </p:nvPr>
        </p:nvSpPr>
        <p:spPr>
          <a:xfrm>
            <a:off x="283537" y="1850858"/>
            <a:ext cx="11576797" cy="4888195"/>
          </a:xfrm>
        </p:spPr>
        <p:txBody>
          <a:bodyPr>
            <a:noAutofit/>
          </a:bodyPr>
          <a:lstStyle/>
          <a:p>
            <a:pPr marL="0" indent="0">
              <a:buSzPct val="100000"/>
              <a:buNone/>
            </a:pPr>
            <a:r>
              <a:rPr lang="en-US" sz="2000" dirty="0"/>
              <a:t>1. Obtain a Unique Entity Identifier (UEI) </a:t>
            </a:r>
          </a:p>
          <a:p>
            <a:pPr marL="457200" lvl="1" indent="0">
              <a:buNone/>
            </a:pPr>
            <a:r>
              <a:rPr lang="en-US" dirty="0"/>
              <a:t>Must be obtained at </a:t>
            </a:r>
            <a:r>
              <a:rPr lang="en-US" dirty="0">
                <a:hlinkClick r:id="rId3"/>
              </a:rPr>
              <a:t>sam.gov </a:t>
            </a:r>
            <a:r>
              <a:rPr lang="en-US" dirty="0"/>
              <a:t>before submitting your application packet </a:t>
            </a:r>
          </a:p>
          <a:p>
            <a:pPr marL="0" indent="0">
              <a:buNone/>
            </a:pPr>
            <a:r>
              <a:rPr lang="en-US" sz="2000" dirty="0"/>
              <a:t>2. Complete the Following Documents: </a:t>
            </a:r>
          </a:p>
          <a:p>
            <a:pPr marL="800100" lvl="1" indent="-342900">
              <a:buSzPct val="100000"/>
              <a:buFont typeface="+mj-lt"/>
              <a:buAutoNum type="alphaLcPeriod"/>
            </a:pPr>
            <a:r>
              <a:rPr lang="en-US" dirty="0"/>
              <a:t>NSGP Investment Justification (IJ) </a:t>
            </a:r>
          </a:p>
          <a:p>
            <a:pPr marL="1371600" lvl="3" indent="0">
              <a:buNone/>
            </a:pPr>
            <a:r>
              <a:rPr lang="en-US" sz="2000" dirty="0"/>
              <a:t>This form can be found at </a:t>
            </a:r>
            <a:r>
              <a:rPr lang="en-US" sz="2000" dirty="0" err="1">
                <a:hlinkClick r:id="rId4"/>
              </a:rPr>
              <a:t>DataCounts</a:t>
            </a:r>
            <a:r>
              <a:rPr lang="en-US" sz="2000" dirty="0"/>
              <a:t> </a:t>
            </a:r>
          </a:p>
          <a:p>
            <a:pPr marL="800100" lvl="1" indent="-342900">
              <a:buSzPct val="100000"/>
              <a:buFont typeface="+mj-lt"/>
              <a:buAutoNum type="alphaLcPeriod"/>
            </a:pPr>
            <a:r>
              <a:rPr lang="en-US" dirty="0"/>
              <a:t>Vulnerability/Risk Assessment </a:t>
            </a:r>
          </a:p>
          <a:p>
            <a:pPr marL="1371600" lvl="3" indent="0">
              <a:buNone/>
            </a:pPr>
            <a:r>
              <a:rPr lang="en-US" sz="2000" dirty="0"/>
              <a:t>If you cannot schedule an on-site risk assessment, you can utilize a self risk assessment, or contact us directly for assistance </a:t>
            </a:r>
          </a:p>
          <a:p>
            <a:pPr marL="800100" lvl="1" indent="-342900">
              <a:buSzPct val="100000"/>
              <a:buFont typeface="+mj-lt"/>
              <a:buAutoNum type="alphaLcPeriod"/>
            </a:pPr>
            <a:r>
              <a:rPr lang="en-US" dirty="0"/>
              <a:t>Mission Statement </a:t>
            </a:r>
          </a:p>
          <a:p>
            <a:pPr marL="1371600" lvl="3" indent="0">
              <a:buNone/>
            </a:pPr>
            <a:r>
              <a:rPr lang="en-US" sz="2000" dirty="0"/>
              <a:t>If you do not have a mission statement, you will need to create one </a:t>
            </a:r>
          </a:p>
        </p:txBody>
      </p:sp>
      <p:sp>
        <p:nvSpPr>
          <p:cNvPr id="4" name="Slide Number Placeholder 3">
            <a:extLst>
              <a:ext uri="{FF2B5EF4-FFF2-40B4-BE49-F238E27FC236}">
                <a16:creationId xmlns:a16="http://schemas.microsoft.com/office/drawing/2014/main" id="{5D1E3E14-745C-C518-9709-3A0077302B14}"/>
              </a:ext>
            </a:extLst>
          </p:cNvPr>
          <p:cNvSpPr>
            <a:spLocks noGrp="1"/>
          </p:cNvSpPr>
          <p:nvPr>
            <p:ph type="sldNum" sz="quarter" idx="12"/>
          </p:nvPr>
        </p:nvSpPr>
        <p:spPr/>
        <p:txBody>
          <a:bodyPr/>
          <a:lstStyle/>
          <a:p>
            <a:fld id="{F386D023-77AF-45F7-BF29-4FEFE9175272}" type="slidenum">
              <a:rPr lang="en-US" smtClean="0"/>
              <a:t>29</a:t>
            </a:fld>
            <a:endParaRPr lang="en-US"/>
          </a:p>
        </p:txBody>
      </p:sp>
      <p:sp>
        <p:nvSpPr>
          <p:cNvPr id="5" name="TextBox 4">
            <a:extLst>
              <a:ext uri="{FF2B5EF4-FFF2-40B4-BE49-F238E27FC236}">
                <a16:creationId xmlns:a16="http://schemas.microsoft.com/office/drawing/2014/main" id="{28F49E58-E834-A72A-69D2-21DAA13AA287}"/>
              </a:ext>
            </a:extLst>
          </p:cNvPr>
          <p:cNvSpPr txBox="1"/>
          <p:nvPr/>
        </p:nvSpPr>
        <p:spPr>
          <a:xfrm>
            <a:off x="283537" y="571499"/>
            <a:ext cx="1155060" cy="461665"/>
          </a:xfrm>
          <a:prstGeom prst="rect">
            <a:avLst/>
          </a:prstGeom>
          <a:noFill/>
        </p:spPr>
        <p:txBody>
          <a:bodyPr wrap="none" rtlCol="0">
            <a:spAutoFit/>
          </a:bodyPr>
          <a:lstStyle/>
          <a:p>
            <a:r>
              <a:rPr lang="en-US" sz="2400" i="1" dirty="0">
                <a:solidFill>
                  <a:srgbClr val="043061"/>
                </a:solidFill>
              </a:rPr>
              <a:t>Review: </a:t>
            </a:r>
          </a:p>
        </p:txBody>
      </p:sp>
    </p:spTree>
    <p:extLst>
      <p:ext uri="{BB962C8B-B14F-4D97-AF65-F5344CB8AC3E}">
        <p14:creationId xmlns:p14="http://schemas.microsoft.com/office/powerpoint/2010/main" val="3165421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C23C-5874-C562-7EF1-1BA64399216B}"/>
              </a:ext>
            </a:extLst>
          </p:cNvPr>
          <p:cNvSpPr>
            <a:spLocks noGrp="1"/>
          </p:cNvSpPr>
          <p:nvPr>
            <p:ph type="title"/>
          </p:nvPr>
        </p:nvSpPr>
        <p:spPr>
          <a:xfrm>
            <a:off x="883597" y="609600"/>
            <a:ext cx="9905998" cy="1905000"/>
          </a:xfrm>
        </p:spPr>
        <p:txBody>
          <a:bodyPr/>
          <a:lstStyle/>
          <a:p>
            <a:r>
              <a:rPr lang="en-US" b="1" dirty="0">
                <a:solidFill>
                  <a:schemeClr val="accent1"/>
                </a:solidFill>
              </a:rPr>
              <a:t>Preview of the State of Kansas Nonprofit Security Grant Program</a:t>
            </a:r>
          </a:p>
        </p:txBody>
      </p:sp>
      <p:sp>
        <p:nvSpPr>
          <p:cNvPr id="3" name="Content Placeholder 2">
            <a:extLst>
              <a:ext uri="{FF2B5EF4-FFF2-40B4-BE49-F238E27FC236}">
                <a16:creationId xmlns:a16="http://schemas.microsoft.com/office/drawing/2014/main" id="{3B3F2979-6D03-0B3E-3927-EC732AFBEEE4}"/>
              </a:ext>
            </a:extLst>
          </p:cNvPr>
          <p:cNvSpPr>
            <a:spLocks noGrp="1"/>
          </p:cNvSpPr>
          <p:nvPr>
            <p:ph idx="1"/>
          </p:nvPr>
        </p:nvSpPr>
        <p:spPr>
          <a:xfrm>
            <a:off x="793376" y="2310063"/>
            <a:ext cx="10703859" cy="4193286"/>
          </a:xfrm>
        </p:spPr>
        <p:txBody>
          <a:bodyPr numCol="2" spcCol="457200">
            <a:noAutofit/>
          </a:bodyPr>
          <a:lstStyle/>
          <a:p>
            <a:pPr marL="342900" indent="-342900"/>
            <a:r>
              <a:rPr lang="en-US" cap="all" dirty="0">
                <a:solidFill>
                  <a:schemeClr val="accent1"/>
                </a:solidFill>
                <a:latin typeface="Tw Cen MT (Body)"/>
                <a:ea typeface="+mj-ea"/>
                <a:cs typeface="+mj-cs"/>
              </a:rPr>
              <a:t>Overview</a:t>
            </a:r>
          </a:p>
          <a:p>
            <a:pPr marL="342900" indent="-342900"/>
            <a:r>
              <a:rPr lang="en-US" cap="all" dirty="0">
                <a:solidFill>
                  <a:schemeClr val="accent1"/>
                </a:solidFill>
                <a:latin typeface="Tw Cen MT (Body)"/>
                <a:ea typeface="+mj-ea"/>
                <a:cs typeface="+mj-cs"/>
              </a:rPr>
              <a:t>Peak at the application packet including Risk Assessment of facilities</a:t>
            </a:r>
          </a:p>
          <a:p>
            <a:pPr marL="342900" indent="-342900"/>
            <a:r>
              <a:rPr lang="en-US" cap="all" dirty="0">
                <a:solidFill>
                  <a:schemeClr val="accent1"/>
                </a:solidFill>
                <a:latin typeface="Tw Cen MT (Body)"/>
                <a:ea typeface="+mj-ea"/>
                <a:cs typeface="+mj-cs"/>
              </a:rPr>
              <a:t>Risk Assessment</a:t>
            </a:r>
          </a:p>
          <a:p>
            <a:pPr marL="342900" indent="-342900"/>
            <a:r>
              <a:rPr lang="en-US" cap="all" dirty="0">
                <a:solidFill>
                  <a:schemeClr val="accent1"/>
                </a:solidFill>
                <a:latin typeface="Tw Cen MT (Body)"/>
                <a:ea typeface="+mj-ea"/>
                <a:cs typeface="+mj-cs"/>
              </a:rPr>
              <a:t>Eligibility</a:t>
            </a:r>
          </a:p>
          <a:p>
            <a:pPr marL="342900" indent="-342900"/>
            <a:r>
              <a:rPr lang="en-US" cap="all" dirty="0">
                <a:solidFill>
                  <a:schemeClr val="accent1"/>
                </a:solidFill>
                <a:latin typeface="Tw Cen MT (Body)"/>
                <a:ea typeface="+mj-ea"/>
                <a:cs typeface="+mj-cs"/>
              </a:rPr>
              <a:t>Funding &amp; Guidelines</a:t>
            </a:r>
          </a:p>
          <a:p>
            <a:pPr marL="342900" indent="-342900"/>
            <a:r>
              <a:rPr lang="en-US" cap="all" dirty="0">
                <a:solidFill>
                  <a:schemeClr val="accent1"/>
                </a:solidFill>
                <a:latin typeface="Tw Cen MT (Body)"/>
                <a:ea typeface="+mj-ea"/>
                <a:cs typeface="+mj-cs"/>
              </a:rPr>
              <a:t>Objectives &amp; Priorities</a:t>
            </a:r>
          </a:p>
          <a:p>
            <a:pPr marL="342900" indent="-342900"/>
            <a:r>
              <a:rPr lang="en-US" cap="all" dirty="0">
                <a:solidFill>
                  <a:schemeClr val="accent1"/>
                </a:solidFill>
                <a:latin typeface="Tw Cen MT (Body)"/>
                <a:ea typeface="+mj-ea"/>
                <a:cs typeface="+mj-cs"/>
              </a:rPr>
              <a:t>Allowable Activities &amp; Costs</a:t>
            </a:r>
          </a:p>
          <a:p>
            <a:pPr marL="342900" indent="-342900"/>
            <a:r>
              <a:rPr lang="en-US" cap="all" dirty="0">
                <a:solidFill>
                  <a:schemeClr val="accent1"/>
                </a:solidFill>
                <a:latin typeface="Tw Cen MT (Body)"/>
                <a:ea typeface="+mj-ea"/>
                <a:cs typeface="+mj-cs"/>
              </a:rPr>
              <a:t>Unallowable Activities &amp; Costs</a:t>
            </a:r>
          </a:p>
          <a:p>
            <a:pPr marL="342900" indent="-342900"/>
            <a:r>
              <a:rPr lang="en-US" cap="all" dirty="0">
                <a:solidFill>
                  <a:schemeClr val="accent1"/>
                </a:solidFill>
                <a:latin typeface="Tw Cen MT (Body)"/>
                <a:ea typeface="+mj-ea"/>
                <a:cs typeface="+mj-cs"/>
              </a:rPr>
              <a:t>Application Packet</a:t>
            </a:r>
          </a:p>
          <a:p>
            <a:pPr marL="342900" indent="-342900"/>
            <a:r>
              <a:rPr lang="en-US" cap="all" dirty="0">
                <a:solidFill>
                  <a:schemeClr val="accent1"/>
                </a:solidFill>
                <a:latin typeface="Tw Cen MT (Body)"/>
                <a:ea typeface="+mj-ea"/>
                <a:cs typeface="+mj-cs"/>
              </a:rPr>
              <a:t>Application lessons learned</a:t>
            </a:r>
          </a:p>
          <a:p>
            <a:pPr marL="914400" lvl="2" indent="0">
              <a:buNone/>
            </a:pPr>
            <a:endParaRPr lang="en-US" sz="2000" dirty="0"/>
          </a:p>
        </p:txBody>
      </p:sp>
      <p:sp>
        <p:nvSpPr>
          <p:cNvPr id="4" name="Slide Number Placeholder 3">
            <a:extLst>
              <a:ext uri="{FF2B5EF4-FFF2-40B4-BE49-F238E27FC236}">
                <a16:creationId xmlns:a16="http://schemas.microsoft.com/office/drawing/2014/main" id="{A55C530E-95A0-4202-88E3-4D770AE7972E}"/>
              </a:ext>
            </a:extLst>
          </p:cNvPr>
          <p:cNvSpPr>
            <a:spLocks noGrp="1"/>
          </p:cNvSpPr>
          <p:nvPr>
            <p:ph type="sldNum" sz="quarter" idx="12"/>
          </p:nvPr>
        </p:nvSpPr>
        <p:spPr/>
        <p:txBody>
          <a:bodyPr/>
          <a:lstStyle/>
          <a:p>
            <a:fld id="{F386D023-77AF-45F7-BF29-4FEFE9175272}" type="slidenum">
              <a:rPr lang="en-US" smtClean="0"/>
              <a:t>3</a:t>
            </a:fld>
            <a:endParaRPr lang="en-US"/>
          </a:p>
        </p:txBody>
      </p:sp>
    </p:spTree>
    <p:extLst>
      <p:ext uri="{BB962C8B-B14F-4D97-AF65-F5344CB8AC3E}">
        <p14:creationId xmlns:p14="http://schemas.microsoft.com/office/powerpoint/2010/main" val="708012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569FE-2838-C01D-52BA-924399B32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77B416-60FD-E2BD-41E6-174AF38A1D0C}"/>
              </a:ext>
            </a:extLst>
          </p:cNvPr>
          <p:cNvSpPr>
            <a:spLocks noGrp="1"/>
          </p:cNvSpPr>
          <p:nvPr>
            <p:ph type="title"/>
          </p:nvPr>
        </p:nvSpPr>
        <p:spPr>
          <a:xfrm>
            <a:off x="307602" y="609600"/>
            <a:ext cx="9905998" cy="838200"/>
          </a:xfrm>
        </p:spPr>
        <p:txBody>
          <a:bodyPr/>
          <a:lstStyle/>
          <a:p>
            <a:r>
              <a:rPr lang="en-US" b="1" dirty="0">
                <a:solidFill>
                  <a:schemeClr val="accent1"/>
                </a:solidFill>
              </a:rPr>
              <a:t>Application Packet– Continued</a:t>
            </a:r>
          </a:p>
        </p:txBody>
      </p:sp>
      <p:sp>
        <p:nvSpPr>
          <p:cNvPr id="3" name="Content Placeholder 2">
            <a:extLst>
              <a:ext uri="{FF2B5EF4-FFF2-40B4-BE49-F238E27FC236}">
                <a16:creationId xmlns:a16="http://schemas.microsoft.com/office/drawing/2014/main" id="{2BF273F5-9689-4974-517E-8384AD071608}"/>
              </a:ext>
            </a:extLst>
          </p:cNvPr>
          <p:cNvSpPr>
            <a:spLocks noGrp="1"/>
          </p:cNvSpPr>
          <p:nvPr>
            <p:ph idx="1"/>
          </p:nvPr>
        </p:nvSpPr>
        <p:spPr>
          <a:xfrm>
            <a:off x="307600" y="1447800"/>
            <a:ext cx="11576797" cy="4888195"/>
          </a:xfrm>
        </p:spPr>
        <p:txBody>
          <a:bodyPr>
            <a:noAutofit/>
          </a:bodyPr>
          <a:lstStyle/>
          <a:p>
            <a:pPr marL="914400" lvl="1" indent="-457200">
              <a:buFont typeface="+mj-lt"/>
              <a:buAutoNum type="alphaLcPeriod" startAt="4"/>
            </a:pPr>
            <a:r>
              <a:rPr lang="en-US" sz="1800" dirty="0"/>
              <a:t>Other Supporting Information (if necessary) Environmental Planning and Historic Preservation (EHP). </a:t>
            </a:r>
          </a:p>
          <a:p>
            <a:pPr marL="0" indent="0">
              <a:buNone/>
            </a:pPr>
            <a:r>
              <a:rPr lang="en-US" sz="1800" dirty="0"/>
              <a:t>	</a:t>
            </a:r>
            <a:r>
              <a:rPr lang="en-US" sz="1800" b="1" dirty="0"/>
              <a:t>EHP is not required at time of application </a:t>
            </a:r>
            <a:r>
              <a:rPr lang="en-US" sz="1800" dirty="0"/>
              <a:t>but required before any physical work can begin on your facility.</a:t>
            </a:r>
          </a:p>
          <a:p>
            <a:pPr marL="0" indent="0">
              <a:buNone/>
            </a:pPr>
            <a:endParaRPr lang="en-US" sz="1800" dirty="0"/>
          </a:p>
          <a:p>
            <a:pPr marL="0" indent="0">
              <a:buNone/>
            </a:pPr>
            <a:r>
              <a:rPr lang="en-US" sz="1800" dirty="0"/>
              <a:t>Other supporting documents may include;</a:t>
            </a:r>
          </a:p>
          <a:p>
            <a:r>
              <a:rPr lang="en-US" sz="1800" dirty="0"/>
              <a:t>Police Reports/ articles / logs of activity that supports your need for security enhancements</a:t>
            </a:r>
          </a:p>
          <a:p>
            <a:r>
              <a:rPr lang="en-US" sz="1800" dirty="0"/>
              <a:t>Security team / working group / council meeting minutes or other record supporting</a:t>
            </a:r>
          </a:p>
        </p:txBody>
      </p:sp>
      <p:sp>
        <p:nvSpPr>
          <p:cNvPr id="4" name="Slide Number Placeholder 3">
            <a:extLst>
              <a:ext uri="{FF2B5EF4-FFF2-40B4-BE49-F238E27FC236}">
                <a16:creationId xmlns:a16="http://schemas.microsoft.com/office/drawing/2014/main" id="{4F6D9144-7F58-02EA-3BAF-AF3972E2D110}"/>
              </a:ext>
            </a:extLst>
          </p:cNvPr>
          <p:cNvSpPr>
            <a:spLocks noGrp="1"/>
          </p:cNvSpPr>
          <p:nvPr>
            <p:ph type="sldNum" sz="quarter" idx="12"/>
          </p:nvPr>
        </p:nvSpPr>
        <p:spPr/>
        <p:txBody>
          <a:bodyPr/>
          <a:lstStyle/>
          <a:p>
            <a:fld id="{F386D023-77AF-45F7-BF29-4FEFE9175272}" type="slidenum">
              <a:rPr lang="en-US" smtClean="0"/>
              <a:t>30</a:t>
            </a:fld>
            <a:endParaRPr lang="en-US"/>
          </a:p>
        </p:txBody>
      </p:sp>
    </p:spTree>
    <p:extLst>
      <p:ext uri="{BB962C8B-B14F-4D97-AF65-F5344CB8AC3E}">
        <p14:creationId xmlns:p14="http://schemas.microsoft.com/office/powerpoint/2010/main" val="2756473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9C475-C331-98B1-85F4-1D97D85968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0CD03B-1D63-AF54-1C13-26E98CB7E746}"/>
              </a:ext>
            </a:extLst>
          </p:cNvPr>
          <p:cNvSpPr>
            <a:spLocks noGrp="1"/>
          </p:cNvSpPr>
          <p:nvPr>
            <p:ph type="title"/>
          </p:nvPr>
        </p:nvSpPr>
        <p:spPr>
          <a:xfrm>
            <a:off x="307602" y="609600"/>
            <a:ext cx="9905998" cy="838200"/>
          </a:xfrm>
        </p:spPr>
        <p:txBody>
          <a:bodyPr/>
          <a:lstStyle/>
          <a:p>
            <a:r>
              <a:rPr lang="en-US" b="1" dirty="0">
                <a:solidFill>
                  <a:schemeClr val="accent1"/>
                </a:solidFill>
              </a:rPr>
              <a:t>Applications </a:t>
            </a:r>
          </a:p>
        </p:txBody>
      </p:sp>
      <p:sp>
        <p:nvSpPr>
          <p:cNvPr id="3" name="Content Placeholder 2">
            <a:extLst>
              <a:ext uri="{FF2B5EF4-FFF2-40B4-BE49-F238E27FC236}">
                <a16:creationId xmlns:a16="http://schemas.microsoft.com/office/drawing/2014/main" id="{1E55ACE1-9F4F-D79E-10D5-8F17368CC1F9}"/>
              </a:ext>
            </a:extLst>
          </p:cNvPr>
          <p:cNvSpPr>
            <a:spLocks noGrp="1"/>
          </p:cNvSpPr>
          <p:nvPr>
            <p:ph idx="1"/>
          </p:nvPr>
        </p:nvSpPr>
        <p:spPr>
          <a:xfrm>
            <a:off x="307600" y="1447800"/>
            <a:ext cx="11576797" cy="4888195"/>
          </a:xfrm>
        </p:spPr>
        <p:txBody>
          <a:bodyPr>
            <a:noAutofit/>
          </a:bodyPr>
          <a:lstStyle/>
          <a:p>
            <a:pPr marL="457200" lvl="1" indent="0">
              <a:buNone/>
            </a:pPr>
            <a:r>
              <a:rPr lang="en-US" sz="1800" dirty="0"/>
              <a:t>Once a Notice of Funding Opportunity (NOFO) for FY26 Nonprofit Security Grant Program (NSGP) is released, the SAA will announce the funding opportunity through Regional Homeland Security Councils, current email lists and other public bulletin boards available.</a:t>
            </a:r>
          </a:p>
          <a:p>
            <a:pPr lvl="1"/>
            <a:r>
              <a:rPr lang="en-US" sz="1800" dirty="0"/>
              <a:t>Application and Submission deadline Information will be provided to all nonprofits that express interest in applying.</a:t>
            </a:r>
          </a:p>
          <a:p>
            <a:pPr lvl="1"/>
            <a:r>
              <a:rPr lang="en-US" sz="1800" dirty="0"/>
              <a:t>All applications must be received by the established deadline. </a:t>
            </a:r>
          </a:p>
          <a:p>
            <a:pPr lvl="1"/>
            <a:r>
              <a:rPr lang="en-US" sz="1800" dirty="0"/>
              <a:t>Due to the competitive nature of the NSGP, SAA will not review applications that are received after the deadline or consider late applications for funding.</a:t>
            </a:r>
          </a:p>
          <a:p>
            <a:pPr marL="457200" lvl="1" indent="0">
              <a:buNone/>
            </a:pPr>
            <a:endParaRPr lang="en-US" sz="1800" dirty="0"/>
          </a:p>
          <a:p>
            <a:pPr marL="457200" lvl="1" indent="0">
              <a:buNone/>
            </a:pPr>
            <a:r>
              <a:rPr lang="en-US" sz="1800" dirty="0"/>
              <a:t>There are additional tools to help you through the process at </a:t>
            </a:r>
            <a:r>
              <a:rPr lang="en-US" sz="1800" dirty="0">
                <a:hlinkClick r:id="rId3"/>
              </a:rPr>
              <a:t>http://www.datacounts.net/nsgp</a:t>
            </a:r>
            <a:r>
              <a:rPr lang="en-US" sz="1800" dirty="0"/>
              <a:t>. </a:t>
            </a:r>
          </a:p>
          <a:p>
            <a:pPr marL="457200" lvl="1" indent="0">
              <a:buNone/>
            </a:pPr>
            <a:r>
              <a:rPr lang="en-US" sz="1800" dirty="0"/>
              <a:t>If you have questions about submitting an application for the FY26 grant, contact our team at </a:t>
            </a:r>
            <a:r>
              <a:rPr lang="en-US" sz="1800" dirty="0">
                <a:hlinkClick r:id="rId4"/>
              </a:rPr>
              <a:t>NSGP.KHP@KS.GOV</a:t>
            </a:r>
            <a:r>
              <a:rPr lang="en-US" sz="1800" dirty="0"/>
              <a:t>. </a:t>
            </a:r>
            <a:r>
              <a:rPr lang="en-US" sz="1800" dirty="0">
                <a:hlinkClick r:id="rId5"/>
              </a:rPr>
              <a:t>Datacounts</a:t>
            </a:r>
            <a:r>
              <a:rPr lang="en-US" sz="1800" dirty="0"/>
              <a:t> or </a:t>
            </a:r>
            <a:r>
              <a:rPr lang="en-US" sz="1800" dirty="0">
                <a:hlinkClick r:id="rId6"/>
              </a:rPr>
              <a:t>AstraKansas</a:t>
            </a:r>
            <a:r>
              <a:rPr lang="en-US" sz="1800" dirty="0"/>
              <a:t> website questions can be directed to Connie Satzler at </a:t>
            </a:r>
            <a:r>
              <a:rPr lang="en-US" sz="1800" dirty="0">
                <a:hlinkClick r:id="rId7"/>
              </a:rPr>
              <a:t>csatzler@kansas.net</a:t>
            </a:r>
            <a:r>
              <a:rPr lang="en-US" sz="1800" dirty="0"/>
              <a:t>. </a:t>
            </a:r>
          </a:p>
        </p:txBody>
      </p:sp>
      <p:sp>
        <p:nvSpPr>
          <p:cNvPr id="4" name="Slide Number Placeholder 3">
            <a:extLst>
              <a:ext uri="{FF2B5EF4-FFF2-40B4-BE49-F238E27FC236}">
                <a16:creationId xmlns:a16="http://schemas.microsoft.com/office/drawing/2014/main" id="{0DE2AD32-8054-661F-31BF-60641E44D5FC}"/>
              </a:ext>
            </a:extLst>
          </p:cNvPr>
          <p:cNvSpPr>
            <a:spLocks noGrp="1"/>
          </p:cNvSpPr>
          <p:nvPr>
            <p:ph type="sldNum" sz="quarter" idx="12"/>
          </p:nvPr>
        </p:nvSpPr>
        <p:spPr/>
        <p:txBody>
          <a:bodyPr/>
          <a:lstStyle/>
          <a:p>
            <a:fld id="{F386D023-77AF-45F7-BF29-4FEFE9175272}" type="slidenum">
              <a:rPr lang="en-US" smtClean="0"/>
              <a:t>31</a:t>
            </a:fld>
            <a:endParaRPr lang="en-US"/>
          </a:p>
        </p:txBody>
      </p:sp>
    </p:spTree>
    <p:extLst>
      <p:ext uri="{BB962C8B-B14F-4D97-AF65-F5344CB8AC3E}">
        <p14:creationId xmlns:p14="http://schemas.microsoft.com/office/powerpoint/2010/main" val="1583435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BEF71-63A0-EDE7-3211-749ED09080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3D5A02-55B1-C515-D20A-6D075545A423}"/>
              </a:ext>
            </a:extLst>
          </p:cNvPr>
          <p:cNvSpPr>
            <a:spLocks noGrp="1"/>
          </p:cNvSpPr>
          <p:nvPr>
            <p:ph type="title"/>
          </p:nvPr>
        </p:nvSpPr>
        <p:spPr>
          <a:xfrm>
            <a:off x="307602" y="609600"/>
            <a:ext cx="9905998" cy="838200"/>
          </a:xfrm>
        </p:spPr>
        <p:txBody>
          <a:bodyPr/>
          <a:lstStyle/>
          <a:p>
            <a:r>
              <a:rPr lang="en-US" b="1" dirty="0">
                <a:solidFill>
                  <a:schemeClr val="accent1"/>
                </a:solidFill>
              </a:rPr>
              <a:t>Application lessons learned	</a:t>
            </a:r>
          </a:p>
        </p:txBody>
      </p:sp>
      <p:sp>
        <p:nvSpPr>
          <p:cNvPr id="3" name="Content Placeholder 2">
            <a:extLst>
              <a:ext uri="{FF2B5EF4-FFF2-40B4-BE49-F238E27FC236}">
                <a16:creationId xmlns:a16="http://schemas.microsoft.com/office/drawing/2014/main" id="{1C8F430A-7F01-FB2C-5B32-DD257121EDC7}"/>
              </a:ext>
            </a:extLst>
          </p:cNvPr>
          <p:cNvSpPr>
            <a:spLocks noGrp="1"/>
          </p:cNvSpPr>
          <p:nvPr>
            <p:ph idx="1"/>
          </p:nvPr>
        </p:nvSpPr>
        <p:spPr>
          <a:xfrm>
            <a:off x="307600" y="1447800"/>
            <a:ext cx="11576797" cy="4888195"/>
          </a:xfrm>
        </p:spPr>
        <p:txBody>
          <a:bodyPr>
            <a:noAutofit/>
          </a:bodyPr>
          <a:lstStyle/>
          <a:p>
            <a:pPr lvl="1"/>
            <a:r>
              <a:rPr lang="en-US" sz="1800" dirty="0"/>
              <a:t>Review the scoring matrix to give you an edge </a:t>
            </a:r>
            <a:r>
              <a:rPr lang="en-US" sz="1800" dirty="0">
                <a:hlinkClick r:id="rId3"/>
              </a:rPr>
              <a:t>https://www.datacounts.net/nsgp/documents/FY22/FY22%20NSGP%20Scoring%20Matrix_FINAL.pdf</a:t>
            </a:r>
            <a:r>
              <a:rPr lang="en-US" sz="1800" dirty="0"/>
              <a:t> </a:t>
            </a:r>
          </a:p>
          <a:p>
            <a:pPr lvl="1"/>
            <a:r>
              <a:rPr lang="en-US" sz="1800" dirty="0"/>
              <a:t>Read the directions on the IJ completely</a:t>
            </a:r>
          </a:p>
          <a:p>
            <a:pPr lvl="1"/>
            <a:r>
              <a:rPr lang="en-US" sz="1800" dirty="0"/>
              <a:t>Fill in each section</a:t>
            </a:r>
          </a:p>
          <a:p>
            <a:pPr lvl="1"/>
            <a:r>
              <a:rPr lang="en-US" sz="1800" dirty="0"/>
              <a:t>Do not copy and paste duplicate projects – make sure each facility stands out from each other</a:t>
            </a:r>
          </a:p>
          <a:p>
            <a:pPr lvl="1"/>
            <a:r>
              <a:rPr lang="en-US" sz="1800" dirty="0"/>
              <a:t>Double check your math equals the requested amount</a:t>
            </a:r>
          </a:p>
          <a:p>
            <a:pPr lvl="1"/>
            <a:r>
              <a:rPr lang="en-US" sz="1800" dirty="0"/>
              <a:t>Only list allowable items</a:t>
            </a:r>
          </a:p>
          <a:p>
            <a:pPr lvl="1"/>
            <a:r>
              <a:rPr lang="en-US" sz="1800" dirty="0"/>
              <a:t>Make sure milestones are reasonable and list key actions that receive a score, such as “Environment Historic Preservation (EHP) approval”. </a:t>
            </a:r>
          </a:p>
          <a:p>
            <a:pPr lvl="1"/>
            <a:r>
              <a:rPr lang="en-US" sz="1800" dirty="0"/>
              <a:t>Detail your facility vulnerabilities and Priorities (Target Hardening)</a:t>
            </a:r>
          </a:p>
          <a:p>
            <a:pPr lvl="1"/>
            <a:r>
              <a:rPr lang="en-US" sz="1800" dirty="0"/>
              <a:t>Review before submitting your packet</a:t>
            </a:r>
          </a:p>
          <a:p>
            <a:pPr lvl="1"/>
            <a:r>
              <a:rPr lang="en-US" sz="1800" dirty="0"/>
              <a:t>If you have questions, go to </a:t>
            </a:r>
            <a:r>
              <a:rPr lang="en-US" sz="1800" dirty="0">
                <a:hlinkClick r:id="rId4"/>
              </a:rPr>
              <a:t>http://www.datacounts.net/nsgp</a:t>
            </a:r>
            <a:r>
              <a:rPr lang="en-US" sz="1800" dirty="0"/>
              <a:t> or reach out and ask </a:t>
            </a:r>
            <a:r>
              <a:rPr lang="en-US" sz="1800" dirty="0">
                <a:hlinkClick r:id="rId5"/>
              </a:rPr>
              <a:t>NSGP.KHP@KS.GOV</a:t>
            </a:r>
            <a:r>
              <a:rPr lang="en-US" sz="1800" dirty="0"/>
              <a:t> </a:t>
            </a:r>
          </a:p>
        </p:txBody>
      </p:sp>
      <p:sp>
        <p:nvSpPr>
          <p:cNvPr id="4" name="Slide Number Placeholder 3">
            <a:extLst>
              <a:ext uri="{FF2B5EF4-FFF2-40B4-BE49-F238E27FC236}">
                <a16:creationId xmlns:a16="http://schemas.microsoft.com/office/drawing/2014/main" id="{D0C7CBA8-DD09-EE22-5D9C-25F892E332C1}"/>
              </a:ext>
            </a:extLst>
          </p:cNvPr>
          <p:cNvSpPr>
            <a:spLocks noGrp="1"/>
          </p:cNvSpPr>
          <p:nvPr>
            <p:ph type="sldNum" sz="quarter" idx="12"/>
          </p:nvPr>
        </p:nvSpPr>
        <p:spPr/>
        <p:txBody>
          <a:bodyPr/>
          <a:lstStyle/>
          <a:p>
            <a:fld id="{F386D023-77AF-45F7-BF29-4FEFE9175272}" type="slidenum">
              <a:rPr lang="en-US" smtClean="0"/>
              <a:t>32</a:t>
            </a:fld>
            <a:endParaRPr lang="en-US"/>
          </a:p>
        </p:txBody>
      </p:sp>
    </p:spTree>
    <p:extLst>
      <p:ext uri="{BB962C8B-B14F-4D97-AF65-F5344CB8AC3E}">
        <p14:creationId xmlns:p14="http://schemas.microsoft.com/office/powerpoint/2010/main" val="1574354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19C29-6A92-88A4-B6D0-E69B5B175D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FA8643-0392-C7DB-8936-3D6797161926}"/>
              </a:ext>
            </a:extLst>
          </p:cNvPr>
          <p:cNvSpPr>
            <a:spLocks noGrp="1"/>
          </p:cNvSpPr>
          <p:nvPr>
            <p:ph type="title"/>
          </p:nvPr>
        </p:nvSpPr>
        <p:spPr>
          <a:xfrm>
            <a:off x="307602" y="609600"/>
            <a:ext cx="9905998" cy="838200"/>
          </a:xfrm>
        </p:spPr>
        <p:txBody>
          <a:bodyPr/>
          <a:lstStyle/>
          <a:p>
            <a:r>
              <a:rPr lang="en-US" b="1" dirty="0">
                <a:solidFill>
                  <a:schemeClr val="accent1"/>
                </a:solidFill>
              </a:rPr>
              <a:t>Resources</a:t>
            </a:r>
          </a:p>
        </p:txBody>
      </p:sp>
      <p:sp>
        <p:nvSpPr>
          <p:cNvPr id="3" name="Content Placeholder 2">
            <a:extLst>
              <a:ext uri="{FF2B5EF4-FFF2-40B4-BE49-F238E27FC236}">
                <a16:creationId xmlns:a16="http://schemas.microsoft.com/office/drawing/2014/main" id="{C790762D-746E-130C-2FEC-1CD61CE77F29}"/>
              </a:ext>
            </a:extLst>
          </p:cNvPr>
          <p:cNvSpPr>
            <a:spLocks noGrp="1"/>
          </p:cNvSpPr>
          <p:nvPr>
            <p:ph idx="1"/>
          </p:nvPr>
        </p:nvSpPr>
        <p:spPr>
          <a:xfrm>
            <a:off x="307600" y="1447800"/>
            <a:ext cx="11576797" cy="4888195"/>
          </a:xfrm>
        </p:spPr>
        <p:txBody>
          <a:bodyPr numCol="2">
            <a:noAutofit/>
          </a:bodyPr>
          <a:lstStyle/>
          <a:p>
            <a:pPr marL="457200" lvl="1" indent="0">
              <a:buNone/>
            </a:pPr>
            <a:r>
              <a:rPr lang="en-US" dirty="0"/>
              <a:t>Nonprofit Security Grant Program resources website</a:t>
            </a:r>
          </a:p>
          <a:p>
            <a:pPr marL="457200" lvl="1" indent="0">
              <a:buNone/>
            </a:pPr>
            <a:r>
              <a:rPr lang="en-US" dirty="0">
                <a:hlinkClick r:id="rId3"/>
              </a:rPr>
              <a:t>http://datacounts.net/nsgp</a:t>
            </a:r>
            <a:r>
              <a:rPr lang="en-US" dirty="0"/>
              <a:t> </a:t>
            </a:r>
          </a:p>
          <a:p>
            <a:pPr marL="457200" lvl="1" indent="0">
              <a:buNone/>
            </a:pPr>
            <a:endParaRPr lang="en-US" dirty="0"/>
          </a:p>
          <a:p>
            <a:pPr marL="457200" lvl="1" indent="0">
              <a:buNone/>
            </a:pPr>
            <a:r>
              <a:rPr lang="en-US" dirty="0"/>
              <a:t>FEMA-NSGP Guidance</a:t>
            </a:r>
          </a:p>
          <a:p>
            <a:pPr marL="457200" lvl="1" indent="0">
              <a:buNone/>
            </a:pPr>
            <a:r>
              <a:rPr lang="en-US" dirty="0">
                <a:hlinkClick r:id="rId4"/>
              </a:rPr>
              <a:t>https://www.fema.gov/grants/preparedness/nonprofit-security</a:t>
            </a:r>
            <a:endParaRPr lang="en-US" dirty="0"/>
          </a:p>
          <a:p>
            <a:pPr marL="457200" lvl="1" indent="0">
              <a:buNone/>
            </a:pPr>
            <a:endParaRPr lang="en-US" dirty="0"/>
          </a:p>
          <a:p>
            <a:pPr marL="457200" lvl="1" indent="0">
              <a:buNone/>
            </a:pPr>
            <a:r>
              <a:rPr lang="en-US" dirty="0"/>
              <a:t>Preparedness Grants Manual</a:t>
            </a:r>
          </a:p>
          <a:p>
            <a:pPr marL="457200" lvl="1" indent="0">
              <a:buNone/>
            </a:pPr>
            <a:r>
              <a:rPr lang="en-US" dirty="0">
                <a:hlinkClick r:id="rId5"/>
              </a:rPr>
              <a:t>https://www.fema.gov/grants/preparedness</a:t>
            </a:r>
            <a:endParaRPr lang="en-US" dirty="0"/>
          </a:p>
          <a:p>
            <a:pPr marL="457200" lvl="1" indent="0">
              <a:buNone/>
            </a:pPr>
            <a:endParaRPr lang="en-US" dirty="0"/>
          </a:p>
          <a:p>
            <a:pPr marL="457200" lvl="1" indent="0">
              <a:buNone/>
            </a:pPr>
            <a:r>
              <a:rPr lang="en-US" dirty="0"/>
              <a:t>Kansas Procurement</a:t>
            </a:r>
          </a:p>
          <a:p>
            <a:pPr marL="457200" lvl="1" indent="0">
              <a:buNone/>
            </a:pPr>
            <a:r>
              <a:rPr lang="en-US" dirty="0">
                <a:hlinkClick r:id="rId6"/>
              </a:rPr>
              <a:t>https://www.admin.ks.gov/offices/procurement-and-contracts</a:t>
            </a:r>
            <a:endParaRPr lang="en-US" dirty="0"/>
          </a:p>
          <a:p>
            <a:pPr marL="457200" lvl="1" indent="0">
              <a:buNone/>
            </a:pPr>
            <a:endParaRPr lang="en-US" dirty="0"/>
          </a:p>
          <a:p>
            <a:pPr marL="457200" lvl="1" indent="0">
              <a:buNone/>
            </a:pPr>
            <a:r>
              <a:rPr lang="en-US" dirty="0"/>
              <a:t>Code of Federal Regulations</a:t>
            </a:r>
          </a:p>
          <a:p>
            <a:pPr marL="457200" lvl="1" indent="0">
              <a:buNone/>
            </a:pPr>
            <a:r>
              <a:rPr lang="en-US" dirty="0">
                <a:hlinkClick r:id="rId7"/>
              </a:rPr>
              <a:t>https://www.ecfr.gov/cgi-bin/ECFR?page=browse</a:t>
            </a:r>
            <a:endParaRPr lang="en-US" dirty="0"/>
          </a:p>
          <a:p>
            <a:pPr marL="457200" lvl="1" indent="0">
              <a:buNone/>
            </a:pPr>
            <a:endParaRPr lang="en-US" dirty="0"/>
          </a:p>
          <a:p>
            <a:pPr marL="457200" lvl="1" indent="0">
              <a:buNone/>
            </a:pPr>
            <a:r>
              <a:rPr lang="en-US" dirty="0"/>
              <a:t>Kansas Homeland Security Preparedness Grant Programs  Policy Manual</a:t>
            </a:r>
          </a:p>
          <a:p>
            <a:pPr marL="457200" lvl="1" indent="0">
              <a:buNone/>
            </a:pPr>
            <a:r>
              <a:rPr lang="en-US" dirty="0">
                <a:hlinkClick r:id="rId8"/>
              </a:rPr>
              <a:t>https://datcounts.net/nsgp</a:t>
            </a:r>
            <a:r>
              <a:rPr lang="en-US" dirty="0"/>
              <a:t> </a:t>
            </a:r>
          </a:p>
        </p:txBody>
      </p:sp>
      <p:sp>
        <p:nvSpPr>
          <p:cNvPr id="4" name="Slide Number Placeholder 3">
            <a:extLst>
              <a:ext uri="{FF2B5EF4-FFF2-40B4-BE49-F238E27FC236}">
                <a16:creationId xmlns:a16="http://schemas.microsoft.com/office/drawing/2014/main" id="{9D6E651D-FBCF-3523-D294-644D55AFE206}"/>
              </a:ext>
            </a:extLst>
          </p:cNvPr>
          <p:cNvSpPr>
            <a:spLocks noGrp="1"/>
          </p:cNvSpPr>
          <p:nvPr>
            <p:ph type="sldNum" sz="quarter" idx="12"/>
          </p:nvPr>
        </p:nvSpPr>
        <p:spPr/>
        <p:txBody>
          <a:bodyPr/>
          <a:lstStyle/>
          <a:p>
            <a:fld id="{F386D023-77AF-45F7-BF29-4FEFE9175272}" type="slidenum">
              <a:rPr lang="en-US" smtClean="0"/>
              <a:t>33</a:t>
            </a:fld>
            <a:endParaRPr lang="en-US"/>
          </a:p>
        </p:txBody>
      </p:sp>
    </p:spTree>
    <p:extLst>
      <p:ext uri="{BB962C8B-B14F-4D97-AF65-F5344CB8AC3E}">
        <p14:creationId xmlns:p14="http://schemas.microsoft.com/office/powerpoint/2010/main" val="1272661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B5FA-BE02-CC68-0FAC-A4348A52B602}"/>
              </a:ext>
            </a:extLst>
          </p:cNvPr>
          <p:cNvSpPr>
            <a:spLocks noGrp="1"/>
          </p:cNvSpPr>
          <p:nvPr>
            <p:ph type="title"/>
          </p:nvPr>
        </p:nvSpPr>
        <p:spPr>
          <a:xfrm>
            <a:off x="1141413" y="1302589"/>
            <a:ext cx="9905998" cy="4157932"/>
          </a:xfrm>
        </p:spPr>
        <p:txBody>
          <a:bodyPr>
            <a:normAutofit/>
          </a:bodyPr>
          <a:lstStyle/>
          <a:p>
            <a:pPr algn="ctr"/>
            <a:r>
              <a:rPr lang="en-US" sz="6000" b="1" dirty="0">
                <a:solidFill>
                  <a:schemeClr val="accent1"/>
                </a:solidFill>
              </a:rPr>
              <a:t>Questions?</a:t>
            </a:r>
          </a:p>
        </p:txBody>
      </p:sp>
      <p:sp>
        <p:nvSpPr>
          <p:cNvPr id="4" name="Slide Number Placeholder 3">
            <a:extLst>
              <a:ext uri="{FF2B5EF4-FFF2-40B4-BE49-F238E27FC236}">
                <a16:creationId xmlns:a16="http://schemas.microsoft.com/office/drawing/2014/main" id="{E65DB8A7-355E-012D-64ED-3885C673590A}"/>
              </a:ext>
            </a:extLst>
          </p:cNvPr>
          <p:cNvSpPr>
            <a:spLocks noGrp="1"/>
          </p:cNvSpPr>
          <p:nvPr>
            <p:ph type="sldNum" sz="quarter" idx="12"/>
          </p:nvPr>
        </p:nvSpPr>
        <p:spPr/>
        <p:txBody>
          <a:bodyPr/>
          <a:lstStyle/>
          <a:p>
            <a:fld id="{F386D023-77AF-45F7-BF29-4FEFE9175272}" type="slidenum">
              <a:rPr lang="en-US" smtClean="0"/>
              <a:t>34</a:t>
            </a:fld>
            <a:endParaRPr lang="en-US"/>
          </a:p>
        </p:txBody>
      </p:sp>
    </p:spTree>
    <p:extLst>
      <p:ext uri="{BB962C8B-B14F-4D97-AF65-F5344CB8AC3E}">
        <p14:creationId xmlns:p14="http://schemas.microsoft.com/office/powerpoint/2010/main" val="1795937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D6249-E948-9DE2-339C-E7CDB954D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6A31D0-88F9-AD85-1799-C379FD486A43}"/>
              </a:ext>
            </a:extLst>
          </p:cNvPr>
          <p:cNvSpPr>
            <a:spLocks noGrp="1"/>
          </p:cNvSpPr>
          <p:nvPr>
            <p:ph type="title"/>
          </p:nvPr>
        </p:nvSpPr>
        <p:spPr>
          <a:xfrm>
            <a:off x="883597" y="39281"/>
            <a:ext cx="9905998" cy="1905000"/>
          </a:xfrm>
        </p:spPr>
        <p:txBody>
          <a:bodyPr/>
          <a:lstStyle/>
          <a:p>
            <a:r>
              <a:rPr lang="en-US" b="1" dirty="0">
                <a:solidFill>
                  <a:schemeClr val="accent1"/>
                </a:solidFill>
              </a:rPr>
              <a:t>Nonprofit Security Grant Program (NSGP) Overview</a:t>
            </a:r>
          </a:p>
        </p:txBody>
      </p:sp>
      <p:sp>
        <p:nvSpPr>
          <p:cNvPr id="3" name="Content Placeholder 2">
            <a:extLst>
              <a:ext uri="{FF2B5EF4-FFF2-40B4-BE49-F238E27FC236}">
                <a16:creationId xmlns:a16="http://schemas.microsoft.com/office/drawing/2014/main" id="{3C07105D-A23B-FD2D-F1A5-ED4021B2D9C2}"/>
              </a:ext>
            </a:extLst>
          </p:cNvPr>
          <p:cNvSpPr>
            <a:spLocks noGrp="1"/>
          </p:cNvSpPr>
          <p:nvPr>
            <p:ph idx="1"/>
          </p:nvPr>
        </p:nvSpPr>
        <p:spPr>
          <a:xfrm>
            <a:off x="793376" y="1639245"/>
            <a:ext cx="10703859" cy="5109336"/>
          </a:xfrm>
        </p:spPr>
        <p:txBody>
          <a:bodyPr>
            <a:noAutofit/>
          </a:bodyPr>
          <a:lstStyle/>
          <a:p>
            <a:r>
              <a:rPr lang="en-US" sz="1800" dirty="0">
                <a:effectLst/>
                <a:latin typeface="Tw Cen MT (Body)"/>
                <a:ea typeface="Calibri" panose="020F0502020204030204" pitchFamily="34" charset="0"/>
                <a:cs typeface="Aptos" panose="020B0004020202020204" pitchFamily="34" charset="0"/>
              </a:rPr>
              <a:t>The Nonprofit Security Grant Program (NSGP) is funded through the U.S. Department of Homeland Security (DHS) / Federal Emergency Management Agency (FEMA) and is administered by the Kansas Highway Patrol (KHP).</a:t>
            </a:r>
            <a:br>
              <a:rPr lang="en-US" sz="1800" dirty="0">
                <a:effectLst/>
                <a:latin typeface="Tw Cen MT (Body)"/>
                <a:ea typeface="Calibri" panose="020F0502020204030204" pitchFamily="34" charset="0"/>
                <a:cs typeface="Aptos" panose="020B0004020202020204" pitchFamily="34" charset="0"/>
              </a:rPr>
            </a:br>
            <a:endParaRPr lang="en-US" sz="1800" dirty="0">
              <a:effectLst/>
              <a:latin typeface="Tw Cen MT (Body)"/>
              <a:ea typeface="Calibri" panose="020F0502020204030204" pitchFamily="34" charset="0"/>
              <a:cs typeface="Aptos" panose="020B0004020202020204" pitchFamily="34" charset="0"/>
            </a:endParaRPr>
          </a:p>
          <a:p>
            <a:r>
              <a:rPr lang="en-US" sz="1800" dirty="0">
                <a:effectLst/>
                <a:latin typeface="Tw Cen MT (Body)"/>
                <a:ea typeface="Calibri" panose="020F0502020204030204" pitchFamily="34" charset="0"/>
                <a:cs typeface="Aptos" panose="020B0004020202020204" pitchFamily="34" charset="0"/>
              </a:rPr>
              <a:t>The entity within the KHP responsible for pass-through and oversight of the NSGP is the Fiscal/Grant Administration.</a:t>
            </a:r>
            <a:br>
              <a:rPr lang="en-US" sz="1800" dirty="0">
                <a:effectLst/>
                <a:latin typeface="Tw Cen MT (Body)"/>
                <a:ea typeface="Calibri" panose="020F0502020204030204" pitchFamily="34" charset="0"/>
                <a:cs typeface="Aptos" panose="020B0004020202020204" pitchFamily="34" charset="0"/>
              </a:rPr>
            </a:br>
            <a:endParaRPr lang="en-US" sz="1800" dirty="0">
              <a:effectLst/>
              <a:latin typeface="Tw Cen MT (Body)"/>
              <a:ea typeface="Calibri" panose="020F0502020204030204" pitchFamily="34" charset="0"/>
              <a:cs typeface="Aptos" panose="020B0004020202020204" pitchFamily="34" charset="0"/>
            </a:endParaRPr>
          </a:p>
          <a:p>
            <a:r>
              <a:rPr lang="en-US" sz="1800" dirty="0">
                <a:effectLst/>
                <a:latin typeface="Tw Cen MT (Body)"/>
                <a:ea typeface="Calibri" panose="020F0502020204030204" pitchFamily="34" charset="0"/>
                <a:cs typeface="Aptos" panose="020B0004020202020204" pitchFamily="34" charset="0"/>
              </a:rPr>
              <a:t>The Kansas Adjutant General, Director of Emergency Management is the appointed Authorized Representative (AR) responsible to sign grant applications and award acceptance documents for the DHS/FEMA grant programs to the State of Kansas.</a:t>
            </a:r>
            <a:br>
              <a:rPr lang="en-US" sz="1800" dirty="0">
                <a:effectLst/>
                <a:latin typeface="Tw Cen MT (Body)"/>
                <a:ea typeface="Calibri" panose="020F0502020204030204" pitchFamily="34" charset="0"/>
                <a:cs typeface="Aptos" panose="020B0004020202020204" pitchFamily="34" charset="0"/>
              </a:rPr>
            </a:br>
            <a:endParaRPr lang="en-US" sz="1800" dirty="0">
              <a:effectLst/>
              <a:latin typeface="Tw Cen MT (Body)"/>
              <a:ea typeface="Calibri" panose="020F0502020204030204" pitchFamily="34" charset="0"/>
              <a:cs typeface="Aptos" panose="020B0004020202020204" pitchFamily="34" charset="0"/>
            </a:endParaRPr>
          </a:p>
          <a:p>
            <a:r>
              <a:rPr lang="en-US" sz="1800" dirty="0">
                <a:effectLst/>
                <a:latin typeface="Tw Cen MT (Body)"/>
                <a:ea typeface="Calibri" panose="020F0502020204030204" pitchFamily="34" charset="0"/>
                <a:cs typeface="Aptos" panose="020B0004020202020204" pitchFamily="34" charset="0"/>
              </a:rPr>
              <a:t>Non-Profit Security Grant Program (NSGP) provides funding support for physical security enhancements and other security activities to nonprofit organizations that are at substantial risk of a terrorist attack.</a:t>
            </a:r>
          </a:p>
        </p:txBody>
      </p:sp>
      <p:sp>
        <p:nvSpPr>
          <p:cNvPr id="4" name="Slide Number Placeholder 3">
            <a:extLst>
              <a:ext uri="{FF2B5EF4-FFF2-40B4-BE49-F238E27FC236}">
                <a16:creationId xmlns:a16="http://schemas.microsoft.com/office/drawing/2014/main" id="{BE80F311-A386-9699-15FD-F225FFA30BFB}"/>
              </a:ext>
            </a:extLst>
          </p:cNvPr>
          <p:cNvSpPr>
            <a:spLocks noGrp="1"/>
          </p:cNvSpPr>
          <p:nvPr>
            <p:ph type="sldNum" sz="quarter" idx="12"/>
          </p:nvPr>
        </p:nvSpPr>
        <p:spPr/>
        <p:txBody>
          <a:bodyPr/>
          <a:lstStyle/>
          <a:p>
            <a:fld id="{F386D023-77AF-45F7-BF29-4FEFE9175272}" type="slidenum">
              <a:rPr lang="en-US" smtClean="0"/>
              <a:t>4</a:t>
            </a:fld>
            <a:endParaRPr lang="en-US"/>
          </a:p>
        </p:txBody>
      </p:sp>
    </p:spTree>
    <p:extLst>
      <p:ext uri="{BB962C8B-B14F-4D97-AF65-F5344CB8AC3E}">
        <p14:creationId xmlns:p14="http://schemas.microsoft.com/office/powerpoint/2010/main" val="3234575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C2848-3631-11BF-F37F-038E36E670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06EDF8-DC96-1966-9143-2D27EB61BB12}"/>
              </a:ext>
            </a:extLst>
          </p:cNvPr>
          <p:cNvSpPr>
            <a:spLocks noGrp="1"/>
          </p:cNvSpPr>
          <p:nvPr>
            <p:ph type="title"/>
          </p:nvPr>
        </p:nvSpPr>
        <p:spPr>
          <a:xfrm>
            <a:off x="883597" y="39281"/>
            <a:ext cx="9905998" cy="1905000"/>
          </a:xfrm>
        </p:spPr>
        <p:txBody>
          <a:bodyPr/>
          <a:lstStyle/>
          <a:p>
            <a:r>
              <a:rPr lang="en-US" b="1" dirty="0">
                <a:solidFill>
                  <a:schemeClr val="accent1"/>
                </a:solidFill>
              </a:rPr>
              <a:t>Nonprofit Security Grant Program (NSGP) Overview</a:t>
            </a:r>
          </a:p>
        </p:txBody>
      </p:sp>
      <p:sp>
        <p:nvSpPr>
          <p:cNvPr id="3" name="Content Placeholder 2">
            <a:extLst>
              <a:ext uri="{FF2B5EF4-FFF2-40B4-BE49-F238E27FC236}">
                <a16:creationId xmlns:a16="http://schemas.microsoft.com/office/drawing/2014/main" id="{88975D3C-2797-5FE3-931E-09B2B72848DC}"/>
              </a:ext>
            </a:extLst>
          </p:cNvPr>
          <p:cNvSpPr>
            <a:spLocks noGrp="1"/>
          </p:cNvSpPr>
          <p:nvPr>
            <p:ph idx="1"/>
          </p:nvPr>
        </p:nvSpPr>
        <p:spPr>
          <a:xfrm>
            <a:off x="744070" y="1657292"/>
            <a:ext cx="10703859" cy="5109336"/>
          </a:xfrm>
        </p:spPr>
        <p:txBody>
          <a:bodyPr>
            <a:noAutofit/>
          </a:bodyPr>
          <a:lstStyle/>
          <a:p>
            <a:r>
              <a:rPr lang="en-US" sz="2000" dirty="0">
                <a:effectLst/>
                <a:latin typeface="Tw Cen MT (Body)"/>
                <a:ea typeface="Calibri" panose="020F0502020204030204" pitchFamily="34" charset="0"/>
                <a:cs typeface="Aptos" panose="020B0004020202020204" pitchFamily="34" charset="0"/>
              </a:rPr>
              <a:t>The Nonprofit Security Grant Program (NSGP) is one of three grant programs that constitute Department of Homeland Security (DHS) DHS/Federal Emergency Management Agency’s (FEMA’s).</a:t>
            </a:r>
            <a:br>
              <a:rPr lang="en-US" sz="2000" dirty="0">
                <a:effectLst/>
                <a:latin typeface="Tw Cen MT (Body)"/>
                <a:ea typeface="Calibri" panose="020F0502020204030204" pitchFamily="34" charset="0"/>
                <a:cs typeface="Aptos" panose="020B0004020202020204" pitchFamily="34" charset="0"/>
              </a:rPr>
            </a:br>
            <a:endParaRPr lang="en-US" sz="2000" dirty="0">
              <a:effectLst/>
              <a:latin typeface="Tw Cen MT (Body)"/>
              <a:ea typeface="Calibri" panose="020F0502020204030204" pitchFamily="34" charset="0"/>
              <a:cs typeface="Aptos" panose="020B0004020202020204" pitchFamily="34" charset="0"/>
            </a:endParaRPr>
          </a:p>
          <a:p>
            <a:r>
              <a:rPr lang="en-US" sz="2000" dirty="0">
                <a:effectLst/>
                <a:latin typeface="Tw Cen MT (Body)"/>
                <a:ea typeface="Calibri" panose="020F0502020204030204" pitchFamily="34" charset="0"/>
                <a:cs typeface="Aptos" panose="020B0004020202020204" pitchFamily="34" charset="0"/>
              </a:rPr>
              <a:t>The NSGP is focused on enhancing the ability of state, local, tribal, and territorial governments, as well as nonprofits, to prevent, protect against, respond to, and recover from terrorist attacks. </a:t>
            </a:r>
            <a:br>
              <a:rPr lang="en-US" sz="2000" dirty="0">
                <a:effectLst/>
                <a:latin typeface="Tw Cen MT (Body)"/>
                <a:ea typeface="Calibri" panose="020F0502020204030204" pitchFamily="34" charset="0"/>
                <a:cs typeface="Aptos" panose="020B0004020202020204" pitchFamily="34" charset="0"/>
              </a:rPr>
            </a:br>
            <a:endParaRPr lang="en-US" sz="2000" dirty="0">
              <a:effectLst/>
              <a:latin typeface="Tw Cen MT (Body)"/>
              <a:ea typeface="Calibri" panose="020F0502020204030204" pitchFamily="34" charset="0"/>
              <a:cs typeface="Aptos" panose="020B0004020202020204" pitchFamily="34" charset="0"/>
            </a:endParaRPr>
          </a:p>
          <a:p>
            <a:r>
              <a:rPr lang="en-US" sz="2000" dirty="0">
                <a:effectLst/>
                <a:latin typeface="Tw Cen MT (Body)"/>
                <a:ea typeface="Calibri" panose="020F0502020204030204" pitchFamily="34" charset="0"/>
                <a:cs typeface="Aptos" panose="020B0004020202020204" pitchFamily="34" charset="0"/>
              </a:rPr>
              <a:t>These grant programs are part of a comprehensive set of measures authorized by Congress and implemented by the DHS to help strengthen the nation’s communities against potential terrorist attacks.</a:t>
            </a:r>
            <a:br>
              <a:rPr lang="en-US" sz="2000" dirty="0">
                <a:effectLst/>
                <a:latin typeface="Tw Cen MT (Body)"/>
                <a:ea typeface="Calibri" panose="020F0502020204030204" pitchFamily="34" charset="0"/>
                <a:cs typeface="Aptos" panose="020B0004020202020204" pitchFamily="34" charset="0"/>
              </a:rPr>
            </a:br>
            <a:endParaRPr lang="en-US" sz="2000" dirty="0">
              <a:effectLst/>
              <a:latin typeface="Tw Cen MT (Body)"/>
              <a:ea typeface="Calibri" panose="020F0502020204030204" pitchFamily="34" charset="0"/>
              <a:cs typeface="Aptos" panose="020B0004020202020204" pitchFamily="34" charset="0"/>
            </a:endParaRPr>
          </a:p>
          <a:p>
            <a:r>
              <a:rPr lang="en-US" sz="2000" dirty="0">
                <a:effectLst/>
                <a:latin typeface="Tw Cen MT (Body)"/>
                <a:ea typeface="Calibri" panose="020F0502020204030204" pitchFamily="34" charset="0"/>
                <a:cs typeface="Aptos" panose="020B0004020202020204" pitchFamily="34" charset="0"/>
              </a:rPr>
              <a:t>The performance period for this opportunity is usually 36 months and the SAA will define a specific timeline in an award agreement with your nonprofit.</a:t>
            </a:r>
          </a:p>
        </p:txBody>
      </p:sp>
      <p:sp>
        <p:nvSpPr>
          <p:cNvPr id="4" name="Slide Number Placeholder 3">
            <a:extLst>
              <a:ext uri="{FF2B5EF4-FFF2-40B4-BE49-F238E27FC236}">
                <a16:creationId xmlns:a16="http://schemas.microsoft.com/office/drawing/2014/main" id="{ACA2AC9B-208A-668A-C1B7-B72CF13695CE}"/>
              </a:ext>
            </a:extLst>
          </p:cNvPr>
          <p:cNvSpPr>
            <a:spLocks noGrp="1"/>
          </p:cNvSpPr>
          <p:nvPr>
            <p:ph type="sldNum" sz="quarter" idx="12"/>
          </p:nvPr>
        </p:nvSpPr>
        <p:spPr/>
        <p:txBody>
          <a:bodyPr/>
          <a:lstStyle/>
          <a:p>
            <a:fld id="{F386D023-77AF-45F7-BF29-4FEFE9175272}" type="slidenum">
              <a:rPr lang="en-US" smtClean="0"/>
              <a:t>5</a:t>
            </a:fld>
            <a:endParaRPr lang="en-US"/>
          </a:p>
        </p:txBody>
      </p:sp>
    </p:spTree>
    <p:extLst>
      <p:ext uri="{BB962C8B-B14F-4D97-AF65-F5344CB8AC3E}">
        <p14:creationId xmlns:p14="http://schemas.microsoft.com/office/powerpoint/2010/main" val="3932515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E43C1-6FA8-705E-6254-DD2DE2CF47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6E296-E582-2F46-B4DA-B95D51144136}"/>
              </a:ext>
            </a:extLst>
          </p:cNvPr>
          <p:cNvSpPr>
            <a:spLocks noGrp="1"/>
          </p:cNvSpPr>
          <p:nvPr>
            <p:ph type="title"/>
          </p:nvPr>
        </p:nvSpPr>
        <p:spPr>
          <a:xfrm>
            <a:off x="283539" y="1012658"/>
            <a:ext cx="9905998" cy="838200"/>
          </a:xfrm>
        </p:spPr>
        <p:txBody>
          <a:bodyPr/>
          <a:lstStyle/>
          <a:p>
            <a:r>
              <a:rPr lang="en-US" b="1" dirty="0">
                <a:solidFill>
                  <a:schemeClr val="accent1"/>
                </a:solidFill>
              </a:rPr>
              <a:t>Application Packet– what is required?</a:t>
            </a:r>
          </a:p>
        </p:txBody>
      </p:sp>
      <p:sp>
        <p:nvSpPr>
          <p:cNvPr id="3" name="Content Placeholder 2">
            <a:extLst>
              <a:ext uri="{FF2B5EF4-FFF2-40B4-BE49-F238E27FC236}">
                <a16:creationId xmlns:a16="http://schemas.microsoft.com/office/drawing/2014/main" id="{4A1AFFF6-389B-468C-32AC-4F1450DE5287}"/>
              </a:ext>
            </a:extLst>
          </p:cNvPr>
          <p:cNvSpPr>
            <a:spLocks noGrp="1"/>
          </p:cNvSpPr>
          <p:nvPr>
            <p:ph idx="1"/>
          </p:nvPr>
        </p:nvSpPr>
        <p:spPr>
          <a:xfrm>
            <a:off x="283537" y="1850858"/>
            <a:ext cx="11576797" cy="4888195"/>
          </a:xfrm>
        </p:spPr>
        <p:txBody>
          <a:bodyPr>
            <a:noAutofit/>
          </a:bodyPr>
          <a:lstStyle/>
          <a:p>
            <a:pPr marL="0" indent="0">
              <a:buSzPct val="100000"/>
              <a:buNone/>
            </a:pPr>
            <a:r>
              <a:rPr lang="en-US" sz="2000" dirty="0"/>
              <a:t>1. Obtain a Unique Entity Identifier (UEI) </a:t>
            </a:r>
          </a:p>
          <a:p>
            <a:pPr marL="457200" lvl="1" indent="0">
              <a:buNone/>
            </a:pPr>
            <a:r>
              <a:rPr lang="en-US" dirty="0"/>
              <a:t>Must be obtained at </a:t>
            </a:r>
            <a:r>
              <a:rPr lang="en-US" dirty="0">
                <a:hlinkClick r:id="rId3"/>
              </a:rPr>
              <a:t>sam.gov </a:t>
            </a:r>
            <a:r>
              <a:rPr lang="en-US" dirty="0"/>
              <a:t>before submitting your application packet </a:t>
            </a:r>
          </a:p>
          <a:p>
            <a:pPr marL="0" indent="0">
              <a:buNone/>
            </a:pPr>
            <a:r>
              <a:rPr lang="en-US" sz="2000" dirty="0"/>
              <a:t>2. Complete the Following Documents: </a:t>
            </a:r>
          </a:p>
          <a:p>
            <a:pPr marL="800100" lvl="1" indent="-342900">
              <a:buSzPct val="100000"/>
              <a:buFont typeface="+mj-lt"/>
              <a:buAutoNum type="alphaLcPeriod"/>
            </a:pPr>
            <a:r>
              <a:rPr lang="en-US" dirty="0"/>
              <a:t>NSGP Investment Justification (IJ) </a:t>
            </a:r>
          </a:p>
          <a:p>
            <a:pPr marL="1371600" lvl="3" indent="0">
              <a:buNone/>
            </a:pPr>
            <a:r>
              <a:rPr lang="en-US" sz="2000" dirty="0"/>
              <a:t>This form can be found at </a:t>
            </a:r>
            <a:r>
              <a:rPr lang="en-US" sz="2000" dirty="0" err="1">
                <a:hlinkClick r:id="rId4"/>
              </a:rPr>
              <a:t>DataCounts</a:t>
            </a:r>
            <a:r>
              <a:rPr lang="en-US" sz="2000" dirty="0"/>
              <a:t> </a:t>
            </a:r>
          </a:p>
          <a:p>
            <a:pPr marL="800100" lvl="1" indent="-342900">
              <a:buSzPct val="100000"/>
              <a:buFont typeface="+mj-lt"/>
              <a:buAutoNum type="alphaLcPeriod"/>
            </a:pPr>
            <a:r>
              <a:rPr lang="en-US" dirty="0"/>
              <a:t>Vulnerability/Risk Assessment </a:t>
            </a:r>
          </a:p>
          <a:p>
            <a:pPr marL="1371600" lvl="3" indent="0">
              <a:buNone/>
            </a:pPr>
            <a:r>
              <a:rPr lang="en-US" sz="2000" dirty="0"/>
              <a:t>If you cannot schedule an on-site risk assessment, you can utilize a self risk assessment, or contact us directly for assistance </a:t>
            </a:r>
          </a:p>
          <a:p>
            <a:pPr marL="800100" lvl="1" indent="-342900">
              <a:buSzPct val="100000"/>
              <a:buFont typeface="+mj-lt"/>
              <a:buAutoNum type="alphaLcPeriod"/>
            </a:pPr>
            <a:r>
              <a:rPr lang="en-US" dirty="0"/>
              <a:t>Mission Statement </a:t>
            </a:r>
          </a:p>
          <a:p>
            <a:pPr marL="1371600" lvl="3" indent="0">
              <a:buNone/>
            </a:pPr>
            <a:r>
              <a:rPr lang="en-US" sz="2000" dirty="0"/>
              <a:t>If you do not have a mission statement, you will need to create one </a:t>
            </a:r>
          </a:p>
        </p:txBody>
      </p:sp>
      <p:sp>
        <p:nvSpPr>
          <p:cNvPr id="4" name="Slide Number Placeholder 3">
            <a:extLst>
              <a:ext uri="{FF2B5EF4-FFF2-40B4-BE49-F238E27FC236}">
                <a16:creationId xmlns:a16="http://schemas.microsoft.com/office/drawing/2014/main" id="{7BDDF1F9-BAE3-3EFF-548B-26BDCDBBFCC3}"/>
              </a:ext>
            </a:extLst>
          </p:cNvPr>
          <p:cNvSpPr>
            <a:spLocks noGrp="1"/>
          </p:cNvSpPr>
          <p:nvPr>
            <p:ph type="sldNum" sz="quarter" idx="12"/>
          </p:nvPr>
        </p:nvSpPr>
        <p:spPr/>
        <p:txBody>
          <a:bodyPr/>
          <a:lstStyle/>
          <a:p>
            <a:fld id="{F386D023-77AF-45F7-BF29-4FEFE9175272}" type="slidenum">
              <a:rPr lang="en-US" smtClean="0"/>
              <a:t>6</a:t>
            </a:fld>
            <a:endParaRPr lang="en-US"/>
          </a:p>
        </p:txBody>
      </p:sp>
      <p:sp>
        <p:nvSpPr>
          <p:cNvPr id="5" name="TextBox 4">
            <a:extLst>
              <a:ext uri="{FF2B5EF4-FFF2-40B4-BE49-F238E27FC236}">
                <a16:creationId xmlns:a16="http://schemas.microsoft.com/office/drawing/2014/main" id="{C9D6BAE8-C45F-A1E5-C4E8-714FA94DCEB2}"/>
              </a:ext>
            </a:extLst>
          </p:cNvPr>
          <p:cNvSpPr txBox="1"/>
          <p:nvPr/>
        </p:nvSpPr>
        <p:spPr>
          <a:xfrm>
            <a:off x="283537" y="571499"/>
            <a:ext cx="3962367" cy="461665"/>
          </a:xfrm>
          <a:prstGeom prst="rect">
            <a:avLst/>
          </a:prstGeom>
          <a:noFill/>
        </p:spPr>
        <p:txBody>
          <a:bodyPr wrap="none" rtlCol="0">
            <a:spAutoFit/>
          </a:bodyPr>
          <a:lstStyle/>
          <a:p>
            <a:r>
              <a:rPr lang="en-US" sz="2400" i="1" dirty="0">
                <a:solidFill>
                  <a:srgbClr val="043061"/>
                </a:solidFill>
              </a:rPr>
              <a:t>Overview of Application Packet</a:t>
            </a:r>
          </a:p>
        </p:txBody>
      </p:sp>
    </p:spTree>
    <p:extLst>
      <p:ext uri="{BB962C8B-B14F-4D97-AF65-F5344CB8AC3E}">
        <p14:creationId xmlns:p14="http://schemas.microsoft.com/office/powerpoint/2010/main" val="4003675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5DCC2-6173-2C28-084A-963DE43C91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7A9FAA-ADB8-05E3-96F4-C680BCE240AE}"/>
              </a:ext>
            </a:extLst>
          </p:cNvPr>
          <p:cNvSpPr>
            <a:spLocks noGrp="1"/>
          </p:cNvSpPr>
          <p:nvPr>
            <p:ph type="title"/>
          </p:nvPr>
        </p:nvSpPr>
        <p:spPr>
          <a:xfrm>
            <a:off x="307602" y="609600"/>
            <a:ext cx="9905998" cy="838200"/>
          </a:xfrm>
        </p:spPr>
        <p:txBody>
          <a:bodyPr/>
          <a:lstStyle/>
          <a:p>
            <a:r>
              <a:rPr lang="en-US" b="1" dirty="0">
                <a:solidFill>
                  <a:schemeClr val="accent1"/>
                </a:solidFill>
              </a:rPr>
              <a:t>Application Packet– Continued</a:t>
            </a:r>
          </a:p>
        </p:txBody>
      </p:sp>
      <p:sp>
        <p:nvSpPr>
          <p:cNvPr id="3" name="Content Placeholder 2">
            <a:extLst>
              <a:ext uri="{FF2B5EF4-FFF2-40B4-BE49-F238E27FC236}">
                <a16:creationId xmlns:a16="http://schemas.microsoft.com/office/drawing/2014/main" id="{B8902A9D-8D6A-F535-D2E6-0A4731712802}"/>
              </a:ext>
            </a:extLst>
          </p:cNvPr>
          <p:cNvSpPr>
            <a:spLocks noGrp="1"/>
          </p:cNvSpPr>
          <p:nvPr>
            <p:ph idx="1"/>
          </p:nvPr>
        </p:nvSpPr>
        <p:spPr>
          <a:xfrm>
            <a:off x="307600" y="1447800"/>
            <a:ext cx="11576797" cy="4888195"/>
          </a:xfrm>
        </p:spPr>
        <p:txBody>
          <a:bodyPr>
            <a:noAutofit/>
          </a:bodyPr>
          <a:lstStyle/>
          <a:p>
            <a:pPr marL="914400" lvl="1" indent="-457200">
              <a:buFont typeface="+mj-lt"/>
              <a:buAutoNum type="alphaLcPeriod" startAt="4"/>
            </a:pPr>
            <a:r>
              <a:rPr lang="en-US" sz="1800" dirty="0"/>
              <a:t>Other Supporting Information (if necessary) Environmental Planning and Historic Preservation (EHP). </a:t>
            </a:r>
          </a:p>
          <a:p>
            <a:pPr marL="0" indent="0">
              <a:buNone/>
            </a:pPr>
            <a:r>
              <a:rPr lang="en-US" sz="1800" dirty="0"/>
              <a:t>	</a:t>
            </a:r>
            <a:r>
              <a:rPr lang="en-US" sz="1800" b="1" dirty="0"/>
              <a:t>EHP is not required at time of application </a:t>
            </a:r>
            <a:r>
              <a:rPr lang="en-US" sz="1800" dirty="0"/>
              <a:t>but required before any physical work can begin on your facility.</a:t>
            </a:r>
          </a:p>
          <a:p>
            <a:pPr marL="0" indent="0">
              <a:buNone/>
            </a:pPr>
            <a:endParaRPr lang="en-US" sz="1800" dirty="0"/>
          </a:p>
          <a:p>
            <a:pPr marL="0" indent="0">
              <a:buNone/>
            </a:pPr>
            <a:r>
              <a:rPr lang="en-US" sz="1800" dirty="0"/>
              <a:t>Other supporting documents may include;</a:t>
            </a:r>
          </a:p>
          <a:p>
            <a:r>
              <a:rPr lang="en-US" sz="1800" dirty="0"/>
              <a:t>Police Reports/ articles / logs of activity that supports your need for security enhancements</a:t>
            </a:r>
          </a:p>
          <a:p>
            <a:r>
              <a:rPr lang="en-US" sz="1800" dirty="0"/>
              <a:t>Security team / working group / council meeting minutes or other record supporting</a:t>
            </a:r>
          </a:p>
        </p:txBody>
      </p:sp>
      <p:sp>
        <p:nvSpPr>
          <p:cNvPr id="4" name="Slide Number Placeholder 3">
            <a:extLst>
              <a:ext uri="{FF2B5EF4-FFF2-40B4-BE49-F238E27FC236}">
                <a16:creationId xmlns:a16="http://schemas.microsoft.com/office/drawing/2014/main" id="{E851F019-1949-B74B-AB45-A773F7F2D484}"/>
              </a:ext>
            </a:extLst>
          </p:cNvPr>
          <p:cNvSpPr>
            <a:spLocks noGrp="1"/>
          </p:cNvSpPr>
          <p:nvPr>
            <p:ph type="sldNum" sz="quarter" idx="12"/>
          </p:nvPr>
        </p:nvSpPr>
        <p:spPr/>
        <p:txBody>
          <a:bodyPr/>
          <a:lstStyle/>
          <a:p>
            <a:fld id="{F386D023-77AF-45F7-BF29-4FEFE9175272}" type="slidenum">
              <a:rPr lang="en-US" smtClean="0"/>
              <a:t>7</a:t>
            </a:fld>
            <a:endParaRPr lang="en-US"/>
          </a:p>
        </p:txBody>
      </p:sp>
    </p:spTree>
    <p:extLst>
      <p:ext uri="{BB962C8B-B14F-4D97-AF65-F5344CB8AC3E}">
        <p14:creationId xmlns:p14="http://schemas.microsoft.com/office/powerpoint/2010/main" val="4083978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7D595-2A7A-AAA4-93E7-D88E129E94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19C9E9-736D-2C3C-BF59-FEB69FEF714C}"/>
              </a:ext>
            </a:extLst>
          </p:cNvPr>
          <p:cNvSpPr>
            <a:spLocks noGrp="1"/>
          </p:cNvSpPr>
          <p:nvPr>
            <p:ph type="title"/>
          </p:nvPr>
        </p:nvSpPr>
        <p:spPr>
          <a:xfrm>
            <a:off x="793376" y="39281"/>
            <a:ext cx="9996219" cy="1905000"/>
          </a:xfrm>
        </p:spPr>
        <p:txBody>
          <a:bodyPr/>
          <a:lstStyle/>
          <a:p>
            <a:r>
              <a:rPr lang="en-US" b="1" dirty="0">
                <a:solidFill>
                  <a:schemeClr val="accent1"/>
                </a:solidFill>
              </a:rPr>
              <a:t>Vulnerability/Risk Assessment </a:t>
            </a:r>
          </a:p>
        </p:txBody>
      </p:sp>
      <p:sp>
        <p:nvSpPr>
          <p:cNvPr id="3" name="Content Placeholder 2">
            <a:extLst>
              <a:ext uri="{FF2B5EF4-FFF2-40B4-BE49-F238E27FC236}">
                <a16:creationId xmlns:a16="http://schemas.microsoft.com/office/drawing/2014/main" id="{EB424FBF-5FC7-61AB-DE78-DC87C2371705}"/>
              </a:ext>
            </a:extLst>
          </p:cNvPr>
          <p:cNvSpPr>
            <a:spLocks noGrp="1"/>
          </p:cNvSpPr>
          <p:nvPr>
            <p:ph idx="1"/>
          </p:nvPr>
        </p:nvSpPr>
        <p:spPr>
          <a:xfrm>
            <a:off x="793376" y="1446739"/>
            <a:ext cx="10703859" cy="5109336"/>
          </a:xfrm>
        </p:spPr>
        <p:txBody>
          <a:bodyPr>
            <a:noAutofit/>
          </a:bodyPr>
          <a:lstStyle/>
          <a:p>
            <a:pPr marL="0" indent="0">
              <a:buNone/>
            </a:pPr>
            <a:r>
              <a:rPr lang="en-US" sz="1600" dirty="0">
                <a:effectLst/>
                <a:ea typeface="Calibri" panose="020F0502020204030204" pitchFamily="34" charset="0"/>
                <a:cs typeface="Aptos" panose="020B0004020202020204" pitchFamily="34" charset="0"/>
              </a:rPr>
              <a:t>Assessment options:</a:t>
            </a:r>
          </a:p>
          <a:p>
            <a:r>
              <a:rPr lang="en-US" sz="1600" dirty="0">
                <a:effectLst/>
                <a:ea typeface="Calibri" panose="020F0502020204030204" pitchFamily="34" charset="0"/>
                <a:cs typeface="Aptos" panose="020B0004020202020204" pitchFamily="34" charset="0"/>
              </a:rPr>
              <a:t>Conduct a risk assessment through your local police or sheriff department</a:t>
            </a:r>
          </a:p>
          <a:p>
            <a:r>
              <a:rPr lang="en-US" sz="1600" dirty="0">
                <a:effectLst/>
                <a:ea typeface="Calibri" panose="020F0502020204030204" pitchFamily="34" charset="0"/>
                <a:cs typeface="Aptos" panose="020B0004020202020204" pitchFamily="34" charset="0"/>
              </a:rPr>
              <a:t>If you cannot coordinate with trained Law Enforcement to complete an assessment, utilize the DHS Self-Assessment Tool and Supporting Resources for Houses of Worship, the DHS Security Assessment Tool for schools, or the REMS Mobile Site Assessment Application</a:t>
            </a:r>
          </a:p>
          <a:p>
            <a:pPr lvl="1"/>
            <a:r>
              <a:rPr lang="en-US" sz="1600" dirty="0">
                <a:effectLst/>
                <a:ea typeface="Calibri" panose="020F0502020204030204" pitchFamily="34" charset="0"/>
                <a:cs typeface="Aptos" panose="020B0004020202020204" pitchFamily="34" charset="0"/>
              </a:rPr>
              <a:t>Houses of Worship</a:t>
            </a:r>
          </a:p>
          <a:p>
            <a:pPr lvl="2"/>
            <a:r>
              <a:rPr lang="en-US" sz="1600" dirty="0">
                <a:effectLst/>
                <a:ea typeface="Calibri" panose="020F0502020204030204" pitchFamily="34" charset="0"/>
                <a:cs typeface="Aptos" panose="020B0004020202020204" pitchFamily="34" charset="0"/>
                <a:hlinkClick r:id="rId3"/>
              </a:rPr>
              <a:t>DHS CISA Houses of Worship Self-Assessment Tool</a:t>
            </a:r>
            <a:endParaRPr lang="en-US" sz="1600" dirty="0">
              <a:effectLst/>
              <a:ea typeface="Calibri" panose="020F0502020204030204" pitchFamily="34" charset="0"/>
              <a:cs typeface="Aptos" panose="020B0004020202020204" pitchFamily="34" charset="0"/>
            </a:endParaRPr>
          </a:p>
          <a:p>
            <a:pPr lvl="2"/>
            <a:r>
              <a:rPr lang="en-US" sz="1600" dirty="0">
                <a:effectLst/>
                <a:ea typeface="Calibri" panose="020F0502020204030204" pitchFamily="34" charset="0"/>
                <a:cs typeface="Aptos" panose="020B0004020202020204" pitchFamily="34" charset="0"/>
                <a:hlinkClick r:id="rId4"/>
              </a:rPr>
              <a:t>Self-Assessment Tool User Guide and Survey</a:t>
            </a:r>
            <a:endParaRPr lang="en-US" sz="1600" dirty="0">
              <a:effectLst/>
              <a:ea typeface="Calibri" panose="020F0502020204030204" pitchFamily="34" charset="0"/>
              <a:cs typeface="Aptos" panose="020B0004020202020204" pitchFamily="34" charset="0"/>
            </a:endParaRPr>
          </a:p>
          <a:p>
            <a:pPr lvl="2"/>
            <a:r>
              <a:rPr lang="en-US" sz="1600" dirty="0">
                <a:effectLst/>
                <a:ea typeface="Calibri" panose="020F0502020204030204" pitchFamily="34" charset="0"/>
                <a:cs typeface="Aptos" panose="020B0004020202020204" pitchFamily="34" charset="0"/>
                <a:hlinkClick r:id="rId5"/>
              </a:rPr>
              <a:t>Protecting Places of Worship: Six Steps to Enhance Security Against Targeted Violence Fact Sheet</a:t>
            </a:r>
            <a:endParaRPr lang="en-US" sz="1600" dirty="0">
              <a:effectLst/>
              <a:ea typeface="Calibri" panose="020F0502020204030204" pitchFamily="34" charset="0"/>
              <a:cs typeface="Aptos" panose="020B0004020202020204" pitchFamily="34" charset="0"/>
            </a:endParaRPr>
          </a:p>
          <a:p>
            <a:pPr lvl="2"/>
            <a:r>
              <a:rPr lang="en-US" sz="1600" dirty="0">
                <a:effectLst/>
                <a:ea typeface="Calibri" panose="020F0502020204030204" pitchFamily="34" charset="0"/>
                <a:cs typeface="Aptos" panose="020B0004020202020204" pitchFamily="34" charset="0"/>
                <a:hlinkClick r:id="rId6"/>
              </a:rPr>
              <a:t>DHS CISA Faith Based Resource Web Site</a:t>
            </a:r>
            <a:endParaRPr lang="en-US" sz="1600" dirty="0">
              <a:effectLst/>
              <a:ea typeface="Calibri" panose="020F0502020204030204" pitchFamily="34" charset="0"/>
              <a:cs typeface="Aptos" panose="020B0004020202020204" pitchFamily="34" charset="0"/>
            </a:endParaRPr>
          </a:p>
          <a:p>
            <a:pPr lvl="1"/>
            <a:r>
              <a:rPr lang="en-US" sz="1600" dirty="0">
                <a:effectLst/>
                <a:ea typeface="Calibri" panose="020F0502020204030204" pitchFamily="34" charset="0"/>
                <a:cs typeface="Aptos" panose="020B0004020202020204" pitchFamily="34" charset="0"/>
              </a:rPr>
              <a:t>School Security Assessment Tool</a:t>
            </a:r>
          </a:p>
          <a:p>
            <a:pPr lvl="2"/>
            <a:r>
              <a:rPr lang="en-US" sz="1600" dirty="0">
                <a:effectLst/>
                <a:ea typeface="Calibri" panose="020F0502020204030204" pitchFamily="34" charset="0"/>
                <a:cs typeface="Aptos" panose="020B0004020202020204" pitchFamily="34" charset="0"/>
                <a:hlinkClick r:id="rId7"/>
              </a:rPr>
              <a:t>DHS School Security Assessment Tool (SSAT)</a:t>
            </a:r>
            <a:endParaRPr lang="en-US" sz="1600" dirty="0">
              <a:effectLst/>
              <a:ea typeface="Calibri" panose="020F0502020204030204" pitchFamily="34" charset="0"/>
              <a:cs typeface="Aptos" panose="020B0004020202020204" pitchFamily="34" charset="0"/>
            </a:endParaRPr>
          </a:p>
          <a:p>
            <a:pPr lvl="2"/>
            <a:r>
              <a:rPr lang="en-US" sz="1600" dirty="0">
                <a:effectLst/>
                <a:ea typeface="Calibri" panose="020F0502020204030204" pitchFamily="34" charset="0"/>
                <a:cs typeface="Aptos" panose="020B0004020202020204" pitchFamily="34" charset="0"/>
                <a:hlinkClick r:id="rId8"/>
              </a:rPr>
              <a:t>REMS Mobile Site Assessment Application</a:t>
            </a:r>
            <a:endParaRPr lang="en-US" sz="1600" dirty="0">
              <a:effectLst/>
              <a:ea typeface="Calibri" panose="020F050202020403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AFFCDE88-0993-97F3-7DFD-BBFA89B6988A}"/>
              </a:ext>
            </a:extLst>
          </p:cNvPr>
          <p:cNvSpPr>
            <a:spLocks noGrp="1"/>
          </p:cNvSpPr>
          <p:nvPr>
            <p:ph type="sldNum" sz="quarter" idx="12"/>
          </p:nvPr>
        </p:nvSpPr>
        <p:spPr/>
        <p:txBody>
          <a:bodyPr/>
          <a:lstStyle/>
          <a:p>
            <a:fld id="{F386D023-77AF-45F7-BF29-4FEFE9175272}" type="slidenum">
              <a:rPr lang="en-US" smtClean="0"/>
              <a:t>8</a:t>
            </a:fld>
            <a:endParaRPr lang="en-US"/>
          </a:p>
        </p:txBody>
      </p:sp>
    </p:spTree>
    <p:extLst>
      <p:ext uri="{BB962C8B-B14F-4D97-AF65-F5344CB8AC3E}">
        <p14:creationId xmlns:p14="http://schemas.microsoft.com/office/powerpoint/2010/main" val="299554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F0C1-6F89-1DD3-1265-C9CE28457F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D44030-A475-2836-843F-C0939AF30422}"/>
              </a:ext>
            </a:extLst>
          </p:cNvPr>
          <p:cNvSpPr>
            <a:spLocks noGrp="1"/>
          </p:cNvSpPr>
          <p:nvPr>
            <p:ph type="title"/>
          </p:nvPr>
        </p:nvSpPr>
        <p:spPr>
          <a:xfrm>
            <a:off x="471054" y="609600"/>
            <a:ext cx="9742545" cy="838200"/>
          </a:xfrm>
        </p:spPr>
        <p:txBody>
          <a:bodyPr/>
          <a:lstStyle/>
          <a:p>
            <a:r>
              <a:rPr lang="en-US" b="1" dirty="0">
                <a:solidFill>
                  <a:schemeClr val="accent1"/>
                </a:solidFill>
              </a:rPr>
              <a:t>Vulnerability Risk Assessment </a:t>
            </a:r>
          </a:p>
        </p:txBody>
      </p:sp>
      <p:sp>
        <p:nvSpPr>
          <p:cNvPr id="3" name="Content Placeholder 2">
            <a:extLst>
              <a:ext uri="{FF2B5EF4-FFF2-40B4-BE49-F238E27FC236}">
                <a16:creationId xmlns:a16="http://schemas.microsoft.com/office/drawing/2014/main" id="{766CA880-F094-19E6-ED1A-3950759F3DEC}"/>
              </a:ext>
            </a:extLst>
          </p:cNvPr>
          <p:cNvSpPr>
            <a:spLocks noGrp="1"/>
          </p:cNvSpPr>
          <p:nvPr>
            <p:ph idx="1"/>
          </p:nvPr>
        </p:nvSpPr>
        <p:spPr>
          <a:xfrm>
            <a:off x="448533" y="1447800"/>
            <a:ext cx="10103162" cy="4888195"/>
          </a:xfrm>
        </p:spPr>
        <p:txBody>
          <a:bodyPr>
            <a:noAutofit/>
          </a:bodyPr>
          <a:lstStyle/>
          <a:p>
            <a:pPr marL="0" indent="0">
              <a:buNone/>
            </a:pPr>
            <a:r>
              <a:rPr lang="en-US" sz="2100" b="1" dirty="0"/>
              <a:t>Chuck Clanahan, CPP</a:t>
            </a:r>
          </a:p>
          <a:p>
            <a:pPr marL="0" indent="0">
              <a:lnSpc>
                <a:spcPct val="100000"/>
              </a:lnSpc>
              <a:buNone/>
            </a:pPr>
            <a:r>
              <a:rPr lang="en-US" sz="2100" dirty="0"/>
              <a:t>Protective Security Advisor – Northern Kansas District</a:t>
            </a:r>
          </a:p>
          <a:p>
            <a:pPr marL="0" indent="0">
              <a:lnSpc>
                <a:spcPct val="100000"/>
              </a:lnSpc>
              <a:buNone/>
            </a:pPr>
            <a:r>
              <a:rPr lang="en-US" sz="2100" dirty="0"/>
              <a:t>Cybersecurity and Infrastructure Security Agency                                   </a:t>
            </a:r>
          </a:p>
          <a:p>
            <a:pPr marL="0" indent="0">
              <a:lnSpc>
                <a:spcPct val="100000"/>
              </a:lnSpc>
              <a:buNone/>
            </a:pPr>
            <a:r>
              <a:rPr lang="en-US" sz="2100" dirty="0"/>
              <a:t>U.S. Department of Homeland Security</a:t>
            </a:r>
          </a:p>
          <a:p>
            <a:pPr marL="0" indent="0">
              <a:lnSpc>
                <a:spcPct val="100000"/>
              </a:lnSpc>
              <a:buNone/>
            </a:pPr>
            <a:r>
              <a:rPr lang="en-US" sz="2100" dirty="0"/>
              <a:t>785-213-8699 | chuck.clanahan@cisa.dhs.gov</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lnSpc>
                <a:spcPct val="100000"/>
              </a:lnSpc>
              <a:buNone/>
            </a:pPr>
            <a:r>
              <a:rPr lang="en-US" sz="2100" dirty="0">
                <a:hlinkClick r:id="rId3"/>
              </a:rPr>
              <a:t>https://www.cisa.gov/faith-based-organizations-houses-worship</a:t>
            </a:r>
            <a:endParaRPr lang="en-US" sz="2100" dirty="0"/>
          </a:p>
          <a:p>
            <a:pPr marL="0" indent="0">
              <a:lnSpc>
                <a:spcPct val="100000"/>
              </a:lnSpc>
              <a:buNone/>
            </a:pPr>
            <a:r>
              <a:rPr lang="en-US" sz="2100" dirty="0">
                <a:hlinkClick r:id="rId4"/>
              </a:rPr>
              <a:t>https://www.cisa.gov/publication/houses-worship-security-self-assessment</a:t>
            </a:r>
            <a:endParaRPr lang="en-US" sz="2100" dirty="0"/>
          </a:p>
          <a:p>
            <a:pPr marL="0" indent="0">
              <a:lnSpc>
                <a:spcPct val="100000"/>
              </a:lnSpc>
              <a:buNone/>
            </a:pPr>
            <a:r>
              <a:rPr lang="en-US" sz="2100" dirty="0">
                <a:hlinkClick r:id="rId5"/>
              </a:rPr>
              <a:t>https://www.cisa.gov/houses-of-worship</a:t>
            </a:r>
            <a:endParaRPr lang="en-US" sz="2100" dirty="0"/>
          </a:p>
          <a:p>
            <a:pPr marL="0" indent="0">
              <a:buNone/>
            </a:pPr>
            <a:endParaRPr lang="en-US" sz="1200" dirty="0"/>
          </a:p>
        </p:txBody>
      </p:sp>
      <p:sp>
        <p:nvSpPr>
          <p:cNvPr id="4" name="Slide Number Placeholder 3">
            <a:extLst>
              <a:ext uri="{FF2B5EF4-FFF2-40B4-BE49-F238E27FC236}">
                <a16:creationId xmlns:a16="http://schemas.microsoft.com/office/drawing/2014/main" id="{6C03E27E-79BC-89D2-201C-80957961E4A3}"/>
              </a:ext>
            </a:extLst>
          </p:cNvPr>
          <p:cNvSpPr>
            <a:spLocks noGrp="1"/>
          </p:cNvSpPr>
          <p:nvPr>
            <p:ph type="sldNum" sz="quarter" idx="12"/>
          </p:nvPr>
        </p:nvSpPr>
        <p:spPr/>
        <p:txBody>
          <a:bodyPr/>
          <a:lstStyle/>
          <a:p>
            <a:fld id="{F386D023-77AF-45F7-BF29-4FEFE9175272}" type="slidenum">
              <a:rPr lang="en-US" smtClean="0"/>
              <a:t>9</a:t>
            </a:fld>
            <a:endParaRPr lang="en-US"/>
          </a:p>
        </p:txBody>
      </p:sp>
      <p:pic>
        <p:nvPicPr>
          <p:cNvPr id="7" name="Picture 6">
            <a:extLst>
              <a:ext uri="{FF2B5EF4-FFF2-40B4-BE49-F238E27FC236}">
                <a16:creationId xmlns:a16="http://schemas.microsoft.com/office/drawing/2014/main" id="{AC20B626-0542-0879-054B-16F851FA778B}"/>
              </a:ext>
            </a:extLst>
          </p:cNvPr>
          <p:cNvPicPr>
            <a:picLocks noChangeAspect="1"/>
          </p:cNvPicPr>
          <p:nvPr/>
        </p:nvPicPr>
        <p:blipFill rotWithShape="1">
          <a:blip r:embed="rId6"/>
          <a:srcRect l="39409" t="10992" r="5374" b="6485"/>
          <a:stretch>
            <a:fillRect/>
          </a:stretch>
        </p:blipFill>
        <p:spPr>
          <a:xfrm>
            <a:off x="555276" y="3891897"/>
            <a:ext cx="1344028" cy="1344028"/>
          </a:xfrm>
          <a:prstGeom prst="rect">
            <a:avLst/>
          </a:prstGeom>
        </p:spPr>
      </p:pic>
    </p:spTree>
    <p:extLst>
      <p:ext uri="{BB962C8B-B14F-4D97-AF65-F5344CB8AC3E}">
        <p14:creationId xmlns:p14="http://schemas.microsoft.com/office/powerpoint/2010/main" val="11744767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ustom 1">
      <a:dk1>
        <a:sysClr val="windowText" lastClr="000000"/>
      </a:dk1>
      <a:lt1>
        <a:sysClr val="window" lastClr="FFFFFF"/>
      </a:lt1>
      <a:dk2>
        <a:srgbClr val="001E2E"/>
      </a:dk2>
      <a:lt2>
        <a:srgbClr val="F0ECEC"/>
      </a:lt2>
      <a:accent1>
        <a:srgbClr val="043061"/>
      </a:accent1>
      <a:accent2>
        <a:srgbClr val="4F91CD"/>
      </a:accent2>
      <a:accent3>
        <a:srgbClr val="A3835D"/>
      </a:accent3>
      <a:accent4>
        <a:srgbClr val="E2BA7A"/>
      </a:accent4>
      <a:accent5>
        <a:srgbClr val="FFDF94"/>
      </a:accent5>
      <a:accent6>
        <a:srgbClr val="93767A"/>
      </a:accent6>
      <a:hlink>
        <a:srgbClr val="4F91CD"/>
      </a:hlink>
      <a:folHlink>
        <a:srgbClr val="043061"/>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3E1BF99E773B4C9575D2E25E706131" ma:contentTypeVersion="11" ma:contentTypeDescription="Create a new document." ma:contentTypeScope="" ma:versionID="4e641ab40c095682a9520adbd2388140">
  <xsd:schema xmlns:xsd="http://www.w3.org/2001/XMLSchema" xmlns:xs="http://www.w3.org/2001/XMLSchema" xmlns:p="http://schemas.microsoft.com/office/2006/metadata/properties" xmlns:ns2="e48a758a-ce04-4e99-a459-a4eee9b5c358" xmlns:ns3="bae3b445-5906-45e2-83c4-35ce201e482d" targetNamespace="http://schemas.microsoft.com/office/2006/metadata/properties" ma:root="true" ma:fieldsID="03a7989bd412facb58d78b4d8f3b02fc" ns2:_="" ns3:_="">
    <xsd:import namespace="e48a758a-ce04-4e99-a459-a4eee9b5c358"/>
    <xsd:import namespace="bae3b445-5906-45e2-83c4-35ce201e482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8a758a-ce04-4e99-a459-a4eee9b5c3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760d659-d1b8-47d0-a454-1bb206a6070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e3b445-5906-45e2-83c4-35ce201e482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bfcc8d6-cb3e-4e24-a449-e14169ae4346}" ma:internalName="TaxCatchAll" ma:showField="CatchAllData" ma:web="bae3b445-5906-45e2-83c4-35ce201e48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ae3b445-5906-45e2-83c4-35ce201e482d" xsi:nil="true"/>
    <lcf76f155ced4ddcb4097134ff3c332f xmlns="e48a758a-ce04-4e99-a459-a4eee9b5c35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70CBE0-A1A2-48AE-8EAC-D88BAAFAE0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8a758a-ce04-4e99-a459-a4eee9b5c358"/>
    <ds:schemaRef ds:uri="bae3b445-5906-45e2-83c4-35ce201e48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18BD99-41E9-467C-9777-74587F831718}">
  <ds:schemaRefs>
    <ds:schemaRef ds:uri="http://purl.org/dc/terms/"/>
    <ds:schemaRef ds:uri="bae3b445-5906-45e2-83c4-35ce201e482d"/>
    <ds:schemaRef ds:uri="http://purl.org/dc/dcmitype/"/>
    <ds:schemaRef ds:uri="e48a758a-ce04-4e99-a459-a4eee9b5c358"/>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03EF818-EDF6-480C-9B86-0A3B979BCCF0}">
  <ds:schemaRefs>
    <ds:schemaRef ds:uri="http://schemas.microsoft.com/sharepoint/v3/contenttype/forms"/>
  </ds:schemaRefs>
</ds:datastoreItem>
</file>

<file path=docMetadata/LabelInfo.xml><?xml version="1.0" encoding="utf-8"?>
<clbl:labelList xmlns:clbl="http://schemas.microsoft.com/office/2020/mipLabelMetadata">
  <clbl:label id="{dcae8101-c92d-480c-bc43-c6761ccccc5a}" enabled="0" method="" siteId="{dcae8101-c92d-480c-bc43-c6761ccccc5a}" removed="1"/>
</clbl:labelList>
</file>

<file path=docProps/app.xml><?xml version="1.0" encoding="utf-8"?>
<Properties xmlns="http://schemas.openxmlformats.org/officeDocument/2006/extended-properties" xmlns:vt="http://schemas.openxmlformats.org/officeDocument/2006/docPropsVTypes">
  <Template>Modern design</Template>
  <TotalTime>3728</TotalTime>
  <Words>4980</Words>
  <Application>Microsoft Office PowerPoint</Application>
  <PresentationFormat>Widescreen</PresentationFormat>
  <Paragraphs>435</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Arial</vt:lpstr>
      <vt:lpstr>Calibri</vt:lpstr>
      <vt:lpstr>Tw Cen MT</vt:lpstr>
      <vt:lpstr>Tw Cen MT (Body)</vt:lpstr>
      <vt:lpstr>Wingdings</vt:lpstr>
      <vt:lpstr>Circuit</vt:lpstr>
      <vt:lpstr>Infotainment and Electronic control module data</vt:lpstr>
      <vt:lpstr>Contacts</vt:lpstr>
      <vt:lpstr>Preview of the State of Kansas Nonprofit Security Grant Program</vt:lpstr>
      <vt:lpstr>Nonprofit Security Grant Program (NSGP) Overview</vt:lpstr>
      <vt:lpstr>Nonprofit Security Grant Program (NSGP) Overview</vt:lpstr>
      <vt:lpstr>Application Packet– what is required?</vt:lpstr>
      <vt:lpstr>Application Packet– Continued</vt:lpstr>
      <vt:lpstr>Vulnerability/Risk Assessment </vt:lpstr>
      <vt:lpstr>Vulnerability Risk Assessment </vt:lpstr>
      <vt:lpstr>NSGP Eligibility</vt:lpstr>
      <vt:lpstr>NSGP Funding</vt:lpstr>
      <vt:lpstr>NSGP Funding Guidelines</vt:lpstr>
      <vt:lpstr>NSGP Objectives</vt:lpstr>
      <vt:lpstr>NSGP Priorities</vt:lpstr>
      <vt:lpstr>Priority Examples</vt:lpstr>
      <vt:lpstr>Proposed Activities are limited to:</vt:lpstr>
      <vt:lpstr>Allowable Costs</vt:lpstr>
      <vt:lpstr>Allowable Direct Costs- Planning</vt:lpstr>
      <vt:lpstr>Allowable Direct Costs- Equipment </vt:lpstr>
      <vt:lpstr>PowerPoint Presentation</vt:lpstr>
      <vt:lpstr>PowerPoint Presentation</vt:lpstr>
      <vt:lpstr>PowerPoint Presentation</vt:lpstr>
      <vt:lpstr>Allowable Direct Costs- Exercises</vt:lpstr>
      <vt:lpstr>Allowable Direct Costs- Maintenance and Sustainment</vt:lpstr>
      <vt:lpstr>Allowable Direct Costs- Construction and Renovation</vt:lpstr>
      <vt:lpstr>Allowable Direct Costs- Training</vt:lpstr>
      <vt:lpstr>Allowable Direct Costs- Contracted Security Personnel</vt:lpstr>
      <vt:lpstr>Unallowable Costs</vt:lpstr>
      <vt:lpstr>Application Packet– what is required?</vt:lpstr>
      <vt:lpstr>Application Packet– Continued</vt:lpstr>
      <vt:lpstr>Applications </vt:lpstr>
      <vt:lpstr>Application lessons learned </vt:lpstr>
      <vt:lpstr>Resources</vt:lpstr>
      <vt:lpstr>Questions?</vt:lpstr>
    </vt:vector>
  </TitlesOfParts>
  <Company>Kansas Highway Patrol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Mary Jane King [KHP]</dc:creator>
  <cp:lastModifiedBy>Connie Satzler</cp:lastModifiedBy>
  <cp:revision>22</cp:revision>
  <dcterms:created xsi:type="dcterms:W3CDTF">2025-01-31T16:17:47Z</dcterms:created>
  <dcterms:modified xsi:type="dcterms:W3CDTF">2026-02-13T14:00:04Z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0x010100553E1BF99E773B4C9575D2E25E706131</vt:lpwstr>
  </property>
  <property fmtid="{D5CDD505-2E9C-101B-9397-08002B2CF9AE}" pid="3" name="MediaServiceImageTags">
    <vt:lpwstr/>
  </property>
</Properties>
</file>